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5" r:id="rId10"/>
    <p:sldId id="266" r:id="rId11"/>
    <p:sldId id="268" r:id="rId12"/>
    <p:sldId id="263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9" autoAdjust="0"/>
    <p:restoredTop sz="86409" autoAdjust="0"/>
  </p:normalViewPr>
  <p:slideViewPr>
    <p:cSldViewPr>
      <p:cViewPr varScale="1">
        <p:scale>
          <a:sx n="80" d="100"/>
          <a:sy n="80" d="100"/>
        </p:scale>
        <p:origin x="-107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0E21-3419-4F8A-85D0-C58EE8D5B53F}" type="datetimeFigureOut">
              <a:rPr lang="en-US" smtClean="0"/>
              <a:pPr/>
              <a:t>3/25/2009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0D5B-7031-457A-8F67-84F248E98E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0E21-3419-4F8A-85D0-C58EE8D5B53F}" type="datetimeFigureOut">
              <a:rPr lang="en-US" smtClean="0"/>
              <a:pPr/>
              <a:t>3/25/2009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0D5B-7031-457A-8F67-84F248E98E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0E21-3419-4F8A-85D0-C58EE8D5B53F}" type="datetimeFigureOut">
              <a:rPr lang="en-US" smtClean="0"/>
              <a:pPr/>
              <a:t>3/25/2009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47740D5B-7031-457A-8F67-84F248E98E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0E21-3419-4F8A-85D0-C58EE8D5B53F}" type="datetimeFigureOut">
              <a:rPr lang="en-US" smtClean="0"/>
              <a:pPr/>
              <a:t>3/25/2009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0D5B-7031-457A-8F67-84F248E98E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0E21-3419-4F8A-85D0-C58EE8D5B53F}" type="datetimeFigureOut">
              <a:rPr lang="en-US" smtClean="0"/>
              <a:pPr/>
              <a:t>3/25/2009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0D5B-7031-457A-8F67-84F248E98E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0E21-3419-4F8A-85D0-C58EE8D5B53F}" type="datetimeFigureOut">
              <a:rPr lang="en-US" smtClean="0"/>
              <a:pPr/>
              <a:t>3/25/2009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0D5B-7031-457A-8F67-84F248E98E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0E21-3419-4F8A-85D0-C58EE8D5B53F}" type="datetimeFigureOut">
              <a:rPr lang="en-US" smtClean="0"/>
              <a:pPr/>
              <a:t>3/25/2009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0D5B-7031-457A-8F67-84F248E98E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0E21-3419-4F8A-85D0-C58EE8D5B53F}" type="datetimeFigureOut">
              <a:rPr lang="en-US" smtClean="0"/>
              <a:pPr/>
              <a:t>3/25/2009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0D5B-7031-457A-8F67-84F248E98E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0E21-3419-4F8A-85D0-C58EE8D5B53F}" type="datetimeFigureOut">
              <a:rPr lang="en-US" smtClean="0"/>
              <a:pPr/>
              <a:t>3/25/2009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0D5B-7031-457A-8F67-84F248E98E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0E21-3419-4F8A-85D0-C58EE8D5B53F}" type="datetimeFigureOut">
              <a:rPr lang="en-US" smtClean="0"/>
              <a:pPr/>
              <a:t>3/25/2009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0D5B-7031-457A-8F67-84F248E98E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0E21-3419-4F8A-85D0-C58EE8D5B53F}" type="datetimeFigureOut">
              <a:rPr lang="en-US" smtClean="0"/>
              <a:pPr/>
              <a:t>3/25/2009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0D5B-7031-457A-8F67-84F248E98E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B0C0E21-3419-4F8A-85D0-C58EE8D5B53F}" type="datetimeFigureOut">
              <a:rPr lang="en-US" smtClean="0"/>
              <a:pPr/>
              <a:t>3/25/2009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7740D5B-7031-457A-8F67-84F248E98E3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209800"/>
            <a:ext cx="8229600" cy="1828800"/>
          </a:xfrm>
        </p:spPr>
        <p:txBody>
          <a:bodyPr>
            <a:normAutofit/>
          </a:bodyPr>
          <a:lstStyle/>
          <a:p>
            <a:r>
              <a:rPr lang="en-US" sz="6000" dirty="0" smtClean="0"/>
              <a:t>Team Cognitive Training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dirty="0" smtClean="0"/>
              <a:t>Improving</a:t>
            </a:r>
            <a:r>
              <a:rPr lang="en-US" sz="4000" baseline="0" dirty="0" smtClean="0"/>
              <a:t> Quantitative Reasoning by Training </a:t>
            </a:r>
            <a:r>
              <a:rPr lang="en-US" sz="4000" baseline="0" dirty="0" err="1" smtClean="0"/>
              <a:t>Visuo</a:t>
            </a:r>
            <a:r>
              <a:rPr lang="en-US" sz="4000" baseline="0" dirty="0" smtClean="0"/>
              <a:t>-spatial Working Memory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2057400"/>
          </a:xfrm>
        </p:spPr>
        <p:txBody>
          <a:bodyPr/>
          <a:lstStyle/>
          <a:p>
            <a:r>
              <a:rPr lang="en-US" dirty="0" smtClean="0"/>
              <a:t>US students</a:t>
            </a:r>
            <a:r>
              <a:rPr lang="en-US" baseline="0" dirty="0" smtClean="0"/>
              <a:t> are underperforming</a:t>
            </a:r>
          </a:p>
          <a:p>
            <a:r>
              <a:rPr lang="en-US" baseline="0" dirty="0" smtClean="0"/>
              <a:t>So...</a:t>
            </a:r>
          </a:p>
        </p:txBody>
      </p:sp>
      <p:pic>
        <p:nvPicPr>
          <p:cNvPr id="1026" name="Picture 2" descr="C:\Documents and Settings\Timothy\Local Settings\Temporary Internet Files\Content.IE5\B4VQB1GF\MCDD00802_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0200" y="4648200"/>
            <a:ext cx="1799439" cy="1824489"/>
          </a:xfrm>
          <a:prstGeom prst="rect">
            <a:avLst/>
          </a:prstGeom>
          <a:noFill/>
        </p:spPr>
      </p:pic>
      <p:pic>
        <p:nvPicPr>
          <p:cNvPr id="1027" name="Picture 3" descr="C:\Documents and Settings\Timothy\Local Settings\Temporary Internet Files\Content.IE5\YH159M10\MCHH01734_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4648200"/>
            <a:ext cx="2019445" cy="1603375"/>
          </a:xfrm>
          <a:prstGeom prst="rect">
            <a:avLst/>
          </a:prstGeom>
          <a:noFill/>
        </p:spPr>
      </p:pic>
      <p:sp>
        <p:nvSpPr>
          <p:cNvPr id="9" name="Right Arrow 8"/>
          <p:cNvSpPr/>
          <p:nvPr/>
        </p:nvSpPr>
        <p:spPr>
          <a:xfrm>
            <a:off x="3886200" y="5181600"/>
            <a:ext cx="11430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9" name="Picture 5" descr="C:\Documents and Settings\Timothy\Local Settings\Temporary Internet Files\Content.IE5\UYRJNITW\MPj04000460000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2971800"/>
            <a:ext cx="1229612" cy="8192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Working Memory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Apply</a:t>
            </a:r>
            <a:r>
              <a:rPr lang="en-US" baseline="0" dirty="0" smtClean="0"/>
              <a:t> knowledge using general fluid intelligence (</a:t>
            </a:r>
            <a:r>
              <a:rPr lang="en-US" baseline="0" dirty="0" err="1" smtClean="0"/>
              <a:t>gF</a:t>
            </a:r>
            <a:r>
              <a:rPr lang="en-US" baseline="0" dirty="0" smtClean="0"/>
              <a:t>) to solve problems</a:t>
            </a:r>
          </a:p>
          <a:p>
            <a:r>
              <a:rPr lang="en-US" dirty="0" err="1" smtClean="0"/>
              <a:t>gF</a:t>
            </a:r>
            <a:r>
              <a:rPr lang="en-US" dirty="0" smtClean="0"/>
              <a:t> = short-term</a:t>
            </a:r>
            <a:r>
              <a:rPr lang="en-US" baseline="0" dirty="0" smtClean="0"/>
              <a:t> memory + working memory (WM)</a:t>
            </a:r>
          </a:p>
          <a:p>
            <a:r>
              <a:rPr lang="en-US" dirty="0" smtClean="0"/>
              <a:t>WM</a:t>
            </a:r>
            <a:r>
              <a:rPr lang="en-US" baseline="0" dirty="0" smtClean="0"/>
              <a:t> = ability to maintain</a:t>
            </a:r>
            <a:r>
              <a:rPr lang="en-US" dirty="0" smtClean="0"/>
              <a:t> and manipulate information</a:t>
            </a:r>
          </a:p>
        </p:txBody>
      </p:sp>
      <p:pic>
        <p:nvPicPr>
          <p:cNvPr id="4" name="Picture 4" descr="C:\Documents and Settings\Timothy\Local Settings\Temporary Internet Files\Content.IE5\QVHM45HZ\MCj0291978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4191000"/>
            <a:ext cx="1585570" cy="185531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971800" y="48768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WM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343400" y="6172200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Long-term memory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3581400" y="4876800"/>
            <a:ext cx="381000" cy="381000"/>
          </a:xfrm>
          <a:prstGeom prst="right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16200000">
            <a:off x="4572000" y="5867400"/>
            <a:ext cx="381000" cy="381000"/>
          </a:xfrm>
          <a:prstGeom prst="right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dirty="0" err="1" smtClean="0"/>
              <a:t>Visuo</a:t>
            </a:r>
            <a:r>
              <a:rPr lang="en-US" sz="5400" dirty="0" smtClean="0"/>
              <a:t>-Spatial WM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362200"/>
            <a:ext cx="8229600" cy="364236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WM = </a:t>
            </a:r>
            <a:r>
              <a:rPr lang="en-US" sz="3200" dirty="0" err="1" smtClean="0"/>
              <a:t>visuo</a:t>
            </a:r>
            <a:r>
              <a:rPr lang="en-US" sz="3200" dirty="0" smtClean="0"/>
              <a:t>-spatial</a:t>
            </a:r>
            <a:r>
              <a:rPr lang="en-US" sz="3200" baseline="0" dirty="0" smtClean="0"/>
              <a:t> + auditory + central executive</a:t>
            </a:r>
          </a:p>
          <a:p>
            <a:r>
              <a:rPr lang="en-US" sz="3200" dirty="0" err="1" smtClean="0"/>
              <a:t>Visuo</a:t>
            </a:r>
            <a:r>
              <a:rPr lang="en-US" sz="3200" dirty="0" smtClean="0"/>
              <a:t>-spatial</a:t>
            </a:r>
            <a:r>
              <a:rPr lang="en-US" sz="3200" baseline="0" dirty="0" smtClean="0"/>
              <a:t> WM </a:t>
            </a:r>
            <a:r>
              <a:rPr lang="en-US" sz="3200" baseline="0" dirty="0" smtClean="0">
                <a:sym typeface="Wingdings" pitchFamily="2" charset="2"/>
              </a:rPr>
              <a:t> math skills</a:t>
            </a:r>
          </a:p>
          <a:p>
            <a:r>
              <a:rPr lang="en-US" sz="3200" dirty="0" smtClean="0"/>
              <a:t>Train </a:t>
            </a:r>
            <a:r>
              <a:rPr lang="en-US" sz="3200" dirty="0" err="1" smtClean="0"/>
              <a:t>visuo</a:t>
            </a:r>
            <a:r>
              <a:rPr lang="en-US" sz="3200" dirty="0" smtClean="0"/>
              <a:t>-spatial</a:t>
            </a:r>
            <a:r>
              <a:rPr lang="en-US" sz="3200" baseline="0" dirty="0" smtClean="0"/>
              <a:t> WM to improve quantitative reasoning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Hypothesis 1: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smtClean="0"/>
              <a:t>Cognitive</a:t>
            </a:r>
            <a:r>
              <a:rPr lang="en-US" sz="4800" baseline="0" dirty="0" smtClean="0"/>
              <a:t> Ability </a:t>
            </a:r>
            <a:br>
              <a:rPr lang="en-US" sz="4800" baseline="0" dirty="0" smtClean="0"/>
            </a:br>
            <a:r>
              <a:rPr lang="en-US" sz="4800" baseline="0" dirty="0" smtClean="0">
                <a:sym typeface="Wingdings" pitchFamily="2" charset="2"/>
              </a:rPr>
              <a:t> </a:t>
            </a:r>
            <a:br>
              <a:rPr lang="en-US" sz="4800" baseline="0" dirty="0" smtClean="0">
                <a:sym typeface="Wingdings" pitchFamily="2" charset="2"/>
              </a:rPr>
            </a:br>
            <a:r>
              <a:rPr lang="en-US" sz="4800" baseline="0" dirty="0" smtClean="0">
                <a:sym typeface="Wingdings" pitchFamily="2" charset="2"/>
              </a:rPr>
              <a:t>Quantitative Reasoning</a:t>
            </a:r>
            <a:endParaRPr lang="en-US" sz="4800" dirty="0"/>
          </a:p>
        </p:txBody>
      </p:sp>
      <p:pic>
        <p:nvPicPr>
          <p:cNvPr id="2050" name="Picture 2" descr="C:\Documents and Settings\Timothy\Local Settings\Temporary Internet Files\Content.IE5\7K60VYU2\MCj0332680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3505200"/>
            <a:ext cx="3021724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100" dirty="0" smtClean="0"/>
              <a:t>Hypothesis 2: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5300" dirty="0" smtClean="0"/>
              <a:t>Cognitive</a:t>
            </a:r>
            <a:r>
              <a:rPr lang="en-US" sz="5300" baseline="0" dirty="0" smtClean="0"/>
              <a:t> Ability Can Be Trained</a:t>
            </a:r>
            <a:endParaRPr lang="en-US" sz="5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348996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Plastic quality of the brain</a:t>
            </a:r>
          </a:p>
          <a:p>
            <a:r>
              <a:rPr lang="en-US" sz="3600" dirty="0" smtClean="0"/>
              <a:t>Cognitive ability can be trained</a:t>
            </a:r>
          </a:p>
          <a:p>
            <a:r>
              <a:rPr lang="en-US" sz="3600" dirty="0" smtClean="0"/>
              <a:t>Training transfer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514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100" dirty="0" smtClean="0"/>
              <a:t>Hypothesis</a:t>
            </a:r>
            <a:r>
              <a:rPr lang="en-US" sz="3100" baseline="0" dirty="0" smtClean="0"/>
              <a:t> 3:</a:t>
            </a:r>
            <a:r>
              <a:rPr lang="en-US" baseline="0" dirty="0" smtClean="0"/>
              <a:t/>
            </a:r>
            <a:br>
              <a:rPr lang="en-US" baseline="0" dirty="0" smtClean="0"/>
            </a:br>
            <a:r>
              <a:rPr lang="en-US" sz="5300" dirty="0" smtClean="0"/>
              <a:t>Quantitative Reasoning Can Be Improved Through Cognitive Training</a:t>
            </a:r>
            <a:endParaRPr lang="en-US" sz="5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Methodology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87096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Recruit</a:t>
            </a:r>
            <a:r>
              <a:rPr lang="en-US" sz="3600" baseline="0" dirty="0" smtClean="0"/>
              <a:t> Participants</a:t>
            </a:r>
          </a:p>
          <a:p>
            <a:r>
              <a:rPr lang="en-US" sz="3600" dirty="0" smtClean="0"/>
              <a:t>Pre-Test</a:t>
            </a:r>
          </a:p>
          <a:p>
            <a:r>
              <a:rPr lang="en-US" sz="3600" dirty="0" smtClean="0"/>
              <a:t>Training</a:t>
            </a:r>
            <a:r>
              <a:rPr lang="en-US" sz="3600" baseline="0" dirty="0" smtClean="0"/>
              <a:t> (ABST)</a:t>
            </a:r>
          </a:p>
          <a:p>
            <a:r>
              <a:rPr lang="en-US" sz="3600" baseline="0" dirty="0" smtClean="0"/>
              <a:t>Post-Test</a:t>
            </a:r>
          </a:p>
          <a:p>
            <a:r>
              <a:rPr lang="en-US" sz="3600" baseline="0" dirty="0" smtClean="0"/>
              <a:t>Analysis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Adaptive Block Span Task</a:t>
            </a:r>
            <a:endParaRPr lang="en-US" dirty="0"/>
          </a:p>
        </p:txBody>
      </p:sp>
      <p:pic>
        <p:nvPicPr>
          <p:cNvPr id="3075" name="Picture 3" descr="File?id=df49ckzc_3fpwkdp2m_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1" y="1085850"/>
            <a:ext cx="5257800" cy="5679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Drawbacks/Limitations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5196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ABST</a:t>
            </a:r>
            <a:r>
              <a:rPr lang="en-US" sz="3200" baseline="0" dirty="0" smtClean="0"/>
              <a:t> training relies on participants</a:t>
            </a:r>
          </a:p>
          <a:p>
            <a:r>
              <a:rPr lang="en-US" sz="3200" dirty="0" smtClean="0"/>
              <a:t>Testing is time consuming</a:t>
            </a:r>
          </a:p>
          <a:p>
            <a:r>
              <a:rPr lang="en-US" sz="3200" dirty="0" smtClean="0"/>
              <a:t>Levels of education</a:t>
            </a:r>
          </a:p>
          <a:p>
            <a:r>
              <a:rPr lang="en-US" sz="3200" dirty="0" smtClean="0"/>
              <a:t>Participant’s testing ability</a:t>
            </a:r>
          </a:p>
          <a:p>
            <a:r>
              <a:rPr lang="en-US" sz="3200" dirty="0" smtClean="0"/>
              <a:t>Time of day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Pre and Post-tests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5196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Response Inhibition</a:t>
            </a:r>
          </a:p>
          <a:p>
            <a:r>
              <a:rPr lang="en-US" sz="3200" dirty="0" smtClean="0"/>
              <a:t>Working Memory</a:t>
            </a:r>
          </a:p>
          <a:p>
            <a:r>
              <a:rPr lang="en-US" sz="3200" dirty="0" smtClean="0"/>
              <a:t>Perceptual</a:t>
            </a:r>
            <a:r>
              <a:rPr lang="en-US" sz="3200" baseline="0" dirty="0" smtClean="0"/>
              <a:t> Speed</a:t>
            </a:r>
          </a:p>
          <a:p>
            <a:r>
              <a:rPr lang="en-US" sz="3200" baseline="0" dirty="0" smtClean="0"/>
              <a:t>Reading Comprehension</a:t>
            </a:r>
          </a:p>
          <a:p>
            <a:r>
              <a:rPr lang="en-US" sz="3200" baseline="0" dirty="0" smtClean="0"/>
              <a:t>Math Ability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/>
              <a:t>Timeline</a:t>
            </a:r>
            <a:endParaRPr lang="en-US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3200400" y="2133600"/>
            <a:ext cx="25146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Fall 2009</a:t>
            </a:r>
          </a:p>
          <a:p>
            <a:pPr>
              <a:buFont typeface="Arial" pitchFamily="34" charset="0"/>
              <a:buChar char="•"/>
            </a:pP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Recruit Participants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Data Collection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Lit Review</a:t>
            </a:r>
          </a:p>
          <a:p>
            <a:endParaRPr lang="en-US" sz="2000" dirty="0" smtClean="0"/>
          </a:p>
          <a:p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5867400" y="2133600"/>
            <a:ext cx="2819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Spring 2010</a:t>
            </a:r>
          </a:p>
          <a:p>
            <a:pPr>
              <a:buFont typeface="Arial" pitchFamily="34" charset="0"/>
              <a:buChar char="•"/>
            </a:pP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Finish Data Collection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Data Analysis 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Write Thesis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Lit Review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2209800" y="4495800"/>
            <a:ext cx="1828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Fall 2010</a:t>
            </a:r>
          </a:p>
          <a:p>
            <a:pPr>
              <a:buFont typeface="Arial" pitchFamily="34" charset="0"/>
              <a:buChar char="•"/>
            </a:pP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Write </a:t>
            </a:r>
            <a:r>
              <a:rPr lang="en-US" sz="2000" dirty="0" smtClean="0"/>
              <a:t>Thesis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Lit Review</a:t>
            </a:r>
            <a:endParaRPr lang="en-US" sz="2000" dirty="0" smtClean="0"/>
          </a:p>
          <a:p>
            <a:pPr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4343400" y="4495800"/>
            <a:ext cx="209579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Spring 2011</a:t>
            </a:r>
          </a:p>
          <a:p>
            <a:pPr>
              <a:buFont typeface="Arial" pitchFamily="34" charset="0"/>
              <a:buChar char="•"/>
            </a:pP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Edit </a:t>
            </a:r>
            <a:r>
              <a:rPr lang="en-US" sz="2000" dirty="0" smtClean="0"/>
              <a:t>Thesis</a:t>
            </a:r>
          </a:p>
          <a:p>
            <a:pPr>
              <a:buFont typeface="Arial" pitchFamily="34" charset="0"/>
              <a:buChar char="•"/>
            </a:pPr>
            <a:r>
              <a:rPr lang="en-US" sz="2000" smtClean="0"/>
              <a:t>Lit Review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762000" y="2133600"/>
            <a:ext cx="2514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2800" dirty="0" smtClean="0"/>
              <a:t>Spring 2009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Thesis Proposal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IRB Approval 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Grant Application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Lit Review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Budget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175760"/>
          </a:xfrm>
        </p:spPr>
        <p:txBody>
          <a:bodyPr/>
          <a:lstStyle/>
          <a:p>
            <a:r>
              <a:rPr lang="en-US" sz="3200" dirty="0" smtClean="0"/>
              <a:t>Participants:</a:t>
            </a:r>
            <a:r>
              <a:rPr lang="en-US" sz="3200" baseline="0" dirty="0" smtClean="0"/>
              <a:t> 50 – 100</a:t>
            </a:r>
          </a:p>
          <a:p>
            <a:r>
              <a:rPr lang="en-US" sz="3200" baseline="0" dirty="0" smtClean="0"/>
              <a:t>$20 per participants</a:t>
            </a:r>
          </a:p>
          <a:p>
            <a:pPr lvl="1"/>
            <a:r>
              <a:rPr lang="en-US" sz="2800" baseline="0" dirty="0" smtClean="0"/>
              <a:t>$1000</a:t>
            </a:r>
            <a:r>
              <a:rPr lang="en-US" sz="2800" dirty="0" smtClean="0"/>
              <a:t> min.</a:t>
            </a:r>
          </a:p>
          <a:p>
            <a:pPr lvl="1"/>
            <a:r>
              <a:rPr lang="en-US" sz="2800" baseline="0" dirty="0" smtClean="0"/>
              <a:t>$2000</a:t>
            </a:r>
            <a:r>
              <a:rPr lang="en-US" sz="2800" dirty="0" smtClean="0"/>
              <a:t> max.</a:t>
            </a:r>
            <a:endParaRPr lang="en-US" sz="2800" baseline="0" dirty="0" smtClean="0"/>
          </a:p>
          <a:p>
            <a:r>
              <a:rPr lang="en-US" sz="3200" baseline="0" dirty="0" smtClean="0"/>
              <a:t>$450 for rewards</a:t>
            </a:r>
          </a:p>
          <a:p>
            <a:r>
              <a:rPr lang="en-US" sz="3200" baseline="0" dirty="0" smtClean="0"/>
              <a:t>$500 for flash drives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191</TotalTime>
  <Words>210</Words>
  <Application>Microsoft Office PowerPoint</Application>
  <PresentationFormat>On-screen Show (4:3)</PresentationFormat>
  <Paragraphs>72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Apex</vt:lpstr>
      <vt:lpstr>Team Cognitive Training</vt:lpstr>
      <vt:lpstr>Improving Quantitative Reasoning by Training Visuo-spatial Working Memory</vt:lpstr>
      <vt:lpstr>Working Memory</vt:lpstr>
      <vt:lpstr>Visuo-Spatial WM</vt:lpstr>
      <vt:lpstr>Hypothesis 1: Cognitive Ability    Quantitative Reasoning</vt:lpstr>
      <vt:lpstr>Hypothesis 2: Cognitive Ability Can Be Trained</vt:lpstr>
      <vt:lpstr>Hypothesis 3: Quantitative Reasoning Can Be Improved Through Cognitive Training</vt:lpstr>
      <vt:lpstr>Methodology</vt:lpstr>
      <vt:lpstr>Adaptive Block Span Task</vt:lpstr>
      <vt:lpstr>Drawbacks/Limitations</vt:lpstr>
      <vt:lpstr>Pre and Post-tests</vt:lpstr>
      <vt:lpstr>Timeline</vt:lpstr>
      <vt:lpstr>Budget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Cog. Train.</dc:title>
  <dc:creator>Timothy Briner</dc:creator>
  <cp:lastModifiedBy>Timothy Briner</cp:lastModifiedBy>
  <cp:revision>19</cp:revision>
  <dcterms:created xsi:type="dcterms:W3CDTF">2009-03-24T23:55:44Z</dcterms:created>
  <dcterms:modified xsi:type="dcterms:W3CDTF">2009-03-25T12:45:15Z</dcterms:modified>
</cp:coreProperties>
</file>