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tags/tag12.xml" ContentType="application/vnd.openxmlformats-officedocument.presentationml.tag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tags/tag9.xml" ContentType="application/vnd.openxmlformats-officedocument.presentationml.tags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0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61" autoAdjust="0"/>
    <p:restoredTop sz="94660"/>
  </p:normalViewPr>
  <p:slideViewPr>
    <p:cSldViewPr>
      <p:cViewPr>
        <p:scale>
          <a:sx n="100" d="100"/>
          <a:sy n="100" d="100"/>
        </p:scale>
        <p:origin x="-720" y="7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883246-1E53-4AD8-8283-10DFA40DF149}" type="datetimeFigureOut">
              <a:rPr lang="en-US" smtClean="0"/>
              <a:pPr/>
              <a:t>3/15/2011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36C9E7-55B2-4B63-B6B4-6772FFD6436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6C9E7-55B2-4B63-B6B4-6772FFD64366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Add the importance of the research</a:t>
            </a:r>
            <a:r>
              <a:rPr lang="en-US" baseline="0" dirty="0" smtClean="0"/>
              <a:t> to the purpose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6C9E7-55B2-4B63-B6B4-6772FFD64366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6C9E7-55B2-4B63-B6B4-6772FFD64366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Understand system as is</a:t>
            </a:r>
          </a:p>
          <a:p>
            <a:r>
              <a:rPr lang="en-US" dirty="0" smtClean="0"/>
              <a:t>Make ideal model of system</a:t>
            </a:r>
          </a:p>
          <a:p>
            <a:r>
              <a:rPr lang="en-US" dirty="0" smtClean="0"/>
              <a:t>Identify changes</a:t>
            </a:r>
          </a:p>
          <a:p>
            <a:r>
              <a:rPr lang="en-US" dirty="0" smtClean="0"/>
              <a:t>Explain</a:t>
            </a:r>
            <a:r>
              <a:rPr lang="en-US" baseline="0" dirty="0" smtClean="0"/>
              <a:t> main purpose of </a:t>
            </a:r>
            <a:r>
              <a:rPr lang="en-US" baseline="0" dirty="0" err="1" smtClean="0"/>
              <a:t>ssm</a:t>
            </a:r>
            <a:endParaRPr lang="en-US" baseline="0" dirty="0" smtClean="0"/>
          </a:p>
          <a:p>
            <a:r>
              <a:rPr lang="en-US" baseline="0" dirty="0" smtClean="0"/>
              <a:t>Show how this relates to </a:t>
            </a:r>
            <a:r>
              <a:rPr lang="en-US" baseline="0" dirty="0" err="1" smtClean="0"/>
              <a:t>ssm</a:t>
            </a:r>
            <a:endParaRPr lang="en-US" baseline="0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6C9E7-55B2-4B63-B6B4-6772FFD64366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Don’t speak</a:t>
            </a:r>
            <a:r>
              <a:rPr lang="en-US" baseline="0" dirty="0" smtClean="0"/>
              <a:t> in absolutes</a:t>
            </a:r>
          </a:p>
          <a:p>
            <a:r>
              <a:rPr lang="en-US" baseline="0" dirty="0" smtClean="0"/>
              <a:t>Connections: dr. </a:t>
            </a:r>
            <a:r>
              <a:rPr lang="en-US" baseline="0" dirty="0" err="1" smtClean="0"/>
              <a:t>herrmann</a:t>
            </a:r>
            <a:r>
              <a:rPr lang="en-US" baseline="0" dirty="0" smtClean="0"/>
              <a:t>, academics, health officials, government contacts, family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6C9E7-55B2-4B63-B6B4-6772FFD64366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Apply </a:t>
            </a:r>
            <a:r>
              <a:rPr lang="en-US" dirty="0" err="1" smtClean="0"/>
              <a:t>ssm</a:t>
            </a:r>
            <a:r>
              <a:rPr lang="en-US" dirty="0" smtClean="0"/>
              <a:t> to this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6C9E7-55B2-4B63-B6B4-6772FFD64366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43729-328D-4CD8-BACD-919D539CFA05}" type="datetime1">
              <a:rPr lang="en-US" smtClean="0"/>
              <a:pPr/>
              <a:t>3/15/2011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BIOCOUNTER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4F117-4095-4CB1-9657-BAC3FAE9B0F4}" type="datetime1">
              <a:rPr lang="en-US" smtClean="0"/>
              <a:pPr/>
              <a:t>3/15/2011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BIOCOUNTER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8E627-98E9-4C05-9DE2-F1BF9276636D}" type="datetime1">
              <a:rPr lang="en-US" smtClean="0"/>
              <a:pPr/>
              <a:t>3/15/2011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BIOCOUNTER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87B71-57EA-4ACC-9EA9-7E684195AEF3}" type="datetime1">
              <a:rPr lang="en-US" smtClean="0"/>
              <a:pPr/>
              <a:t>3/15/2011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BIOCOUNTER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6B118-39F9-4837-AD2C-8268D948BE35}" type="datetime1">
              <a:rPr lang="en-US" smtClean="0"/>
              <a:pPr/>
              <a:t>3/15/2011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BIOCOUNTER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E4DC1-06A3-4A2F-9A1D-6CB0184ABC5E}" type="datetime1">
              <a:rPr lang="en-US" smtClean="0"/>
              <a:pPr/>
              <a:t>3/15/2011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BIOCOUNTER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B0FD3-CA86-43CC-B1AF-C3137EF3D861}" type="datetime1">
              <a:rPr lang="en-US" smtClean="0"/>
              <a:pPr/>
              <a:t>3/15/2011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BIOCOUNTER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D5401-4AAE-405C-9802-4C14247EDBF0}" type="datetime1">
              <a:rPr lang="en-US" smtClean="0"/>
              <a:pPr/>
              <a:t>3/15/2011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BIOCOUNTER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277B2-CA8C-4AA8-BAE7-CBC03AEE6B69}" type="datetime1">
              <a:rPr lang="en-US" smtClean="0"/>
              <a:pPr/>
              <a:t>3/15/2011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BIOCOUNTER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EF3A4-58AF-466B-B55C-9D0CEA2630C9}" type="datetime1">
              <a:rPr lang="en-US" smtClean="0"/>
              <a:pPr/>
              <a:t>3/15/2011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BIOCOUNTER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75F53-0C2F-489F-8B48-5E6B21C42EDA}" type="datetime1">
              <a:rPr lang="en-US" smtClean="0"/>
              <a:pPr/>
              <a:t>3/15/2011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BIOCOUNTER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3558B13-8DE1-44A1-B305-0D3B64DC8ABA}" type="datetime1">
              <a:rPr lang="en-US" smtClean="0"/>
              <a:pPr/>
              <a:t>3/15/2011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smtClean="0"/>
              <a:t>BIOCOUNTER</a:t>
            </a: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-304800"/>
            <a:ext cx="7772400" cy="1829761"/>
          </a:xfrm>
        </p:spPr>
        <p:txBody>
          <a:bodyPr>
            <a:normAutofit/>
          </a:bodyPr>
          <a:lstStyle/>
          <a:p>
            <a:pPr algn="ctr"/>
            <a:r>
              <a:rPr lang="en-US" sz="6600" dirty="0" smtClean="0"/>
              <a:t>BIOCOUNTER</a:t>
            </a: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752600"/>
            <a:ext cx="7772400" cy="510540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 err="1" smtClean="0">
                <a:latin typeface="Garamond" pitchFamily="18" charset="0"/>
              </a:rPr>
              <a:t>Bioweapon</a:t>
            </a:r>
            <a:r>
              <a:rPr lang="en-US" sz="2400" b="1" dirty="0" smtClean="0">
                <a:latin typeface="Garamond" pitchFamily="18" charset="0"/>
              </a:rPr>
              <a:t> Inhibition Operating Containment Unit for the Negation of Terrorist Entities and Radicals</a:t>
            </a:r>
          </a:p>
          <a:p>
            <a:pPr algn="ctr"/>
            <a:endParaRPr lang="en-US" sz="2400" dirty="0" smtClean="0">
              <a:latin typeface="Garamond" pitchFamily="18" charset="0"/>
            </a:endParaRPr>
          </a:p>
          <a:p>
            <a:pPr algn="l"/>
            <a:r>
              <a:rPr lang="en-US" sz="2000" dirty="0" smtClean="0">
                <a:latin typeface="Garamond" pitchFamily="18" charset="0"/>
              </a:rPr>
              <a:t>Kyle </a:t>
            </a:r>
            <a:r>
              <a:rPr lang="en-US" sz="2000" dirty="0" err="1" smtClean="0">
                <a:latin typeface="Garamond" pitchFamily="18" charset="0"/>
              </a:rPr>
              <a:t>Jamolin</a:t>
            </a:r>
            <a:endParaRPr lang="en-US" sz="2000" dirty="0" smtClean="0">
              <a:latin typeface="Garamond" pitchFamily="18" charset="0"/>
            </a:endParaRPr>
          </a:p>
          <a:p>
            <a:pPr algn="l"/>
            <a:r>
              <a:rPr lang="en-US" sz="2000" dirty="0" smtClean="0">
                <a:latin typeface="Garamond" pitchFamily="18" charset="0"/>
              </a:rPr>
              <a:t>Jon Saltzman</a:t>
            </a:r>
          </a:p>
          <a:p>
            <a:pPr algn="l"/>
            <a:r>
              <a:rPr lang="en-US" sz="2000" dirty="0" smtClean="0">
                <a:latin typeface="Garamond" pitchFamily="18" charset="0"/>
              </a:rPr>
              <a:t>Darrell Schaefer</a:t>
            </a:r>
          </a:p>
          <a:p>
            <a:pPr algn="l"/>
            <a:r>
              <a:rPr lang="en-US" sz="2000" dirty="0" smtClean="0">
                <a:latin typeface="Garamond" pitchFamily="18" charset="0"/>
              </a:rPr>
              <a:t>Sebastian Serrano</a:t>
            </a:r>
          </a:p>
          <a:p>
            <a:pPr algn="l"/>
            <a:r>
              <a:rPr lang="en-US" sz="2000" dirty="0" smtClean="0">
                <a:latin typeface="Garamond" pitchFamily="18" charset="0"/>
              </a:rPr>
              <a:t>Aaron Shim</a:t>
            </a:r>
          </a:p>
          <a:p>
            <a:pPr algn="l"/>
            <a:r>
              <a:rPr lang="en-US" sz="2000" dirty="0" smtClean="0">
                <a:latin typeface="Garamond" pitchFamily="18" charset="0"/>
              </a:rPr>
              <a:t>Josh Sloane</a:t>
            </a:r>
          </a:p>
          <a:p>
            <a:pPr algn="l"/>
            <a:endParaRPr lang="en-US" sz="2000" dirty="0" smtClean="0">
              <a:latin typeface="Garamond" pitchFamily="18" charset="0"/>
            </a:endParaRPr>
          </a:p>
          <a:p>
            <a:pPr algn="l"/>
            <a:endParaRPr lang="en-US" sz="2000" dirty="0" smtClean="0">
              <a:latin typeface="Garamond" pitchFamily="18" charset="0"/>
            </a:endParaRPr>
          </a:p>
          <a:p>
            <a:pPr algn="l"/>
            <a:r>
              <a:rPr lang="en-US" sz="2000" dirty="0" smtClean="0">
                <a:latin typeface="Garamond" pitchFamily="18" charset="0"/>
              </a:rPr>
              <a:t>Mentor: Dr. Jeffrey Herrmann</a:t>
            </a:r>
          </a:p>
          <a:p>
            <a:pPr algn="l"/>
            <a:r>
              <a:rPr lang="en-US" sz="2000" dirty="0" smtClean="0">
                <a:latin typeface="Garamond" pitchFamily="18" charset="0"/>
              </a:rPr>
              <a:t>Librarian: Jim Miller</a:t>
            </a:r>
          </a:p>
          <a:p>
            <a:pPr algn="l"/>
            <a:endParaRPr lang="en-US" sz="2000" dirty="0" smtClean="0">
              <a:latin typeface="Garamond" pitchFamily="18" charset="0"/>
            </a:endParaRPr>
          </a:p>
        </p:txBody>
      </p:sp>
      <p:pic>
        <p:nvPicPr>
          <p:cNvPr id="37890" name="Picture 2" descr="http://profile.ak.fbcdn.net/hprofile-ak-snc4/50336_62970889813_6673794_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1200" y="3429000"/>
            <a:ext cx="2362200" cy="2586611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 smtClean="0">
                <a:latin typeface="Garamond" pitchFamily="18" charset="0"/>
              </a:rPr>
              <a:t>Research Problem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latin typeface="Garamond" pitchFamily="18" charset="0"/>
              </a:rPr>
              <a:t>Purpose and Hypothesis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latin typeface="Garamond" pitchFamily="18" charset="0"/>
              </a:rPr>
              <a:t>Literature Review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latin typeface="Garamond" pitchFamily="18" charset="0"/>
              </a:rPr>
              <a:t>Methodology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latin typeface="Garamond" pitchFamily="18" charset="0"/>
              </a:rPr>
              <a:t>Conclusion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latin typeface="Garamond" pitchFamily="18" charset="0"/>
              </a:rPr>
              <a:t>Timeline/Budget</a:t>
            </a:r>
          </a:p>
          <a:p>
            <a:endParaRPr lang="en-US" dirty="0"/>
          </a:p>
        </p:txBody>
      </p:sp>
      <p:pic>
        <p:nvPicPr>
          <p:cNvPr id="10244" name="Picture 4" descr="Sheikh Tuhin To Do List Clip Ar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1981200"/>
            <a:ext cx="3048000" cy="3810000"/>
          </a:xfrm>
          <a:prstGeom prst="rect">
            <a:avLst/>
          </a:prstGeo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BIOCOUNTER</a:t>
            </a:r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latin typeface="Garamond" pitchFamily="18" charset="0"/>
              </a:rPr>
              <a:t>Problem</a:t>
            </a:r>
            <a:r>
              <a:rPr lang="en-US" dirty="0" smtClean="0">
                <a:latin typeface="Garamond" pitchFamily="18" charset="0"/>
              </a:rPr>
              <a:t>: ambiguity and disorganization after aerosolized anthrax release</a:t>
            </a:r>
          </a:p>
          <a:p>
            <a:endParaRPr lang="en-US" dirty="0" smtClean="0">
              <a:latin typeface="Garamond" pitchFamily="18" charset="0"/>
            </a:endParaRPr>
          </a:p>
          <a:p>
            <a:r>
              <a:rPr lang="en-US" b="1" dirty="0" smtClean="0">
                <a:latin typeface="Garamond" pitchFamily="18" charset="0"/>
              </a:rPr>
              <a:t>Question:  </a:t>
            </a:r>
            <a:r>
              <a:rPr lang="en-US" dirty="0" smtClean="0">
                <a:latin typeface="Garamond" pitchFamily="18" charset="0"/>
              </a:rPr>
              <a:t>What are the problems after an attack?:</a:t>
            </a:r>
          </a:p>
          <a:p>
            <a:pPr>
              <a:buNone/>
            </a:pPr>
            <a:r>
              <a:rPr lang="en-US" sz="2400" dirty="0" smtClean="0">
                <a:latin typeface="Garamond" pitchFamily="18" charset="0"/>
              </a:rPr>
              <a:t> - Surveillance</a:t>
            </a:r>
          </a:p>
          <a:p>
            <a:pPr>
              <a:buNone/>
            </a:pPr>
            <a:r>
              <a:rPr lang="en-US" sz="2400" dirty="0" smtClean="0">
                <a:latin typeface="Garamond" pitchFamily="18" charset="0"/>
              </a:rPr>
              <a:t> - Investigation</a:t>
            </a:r>
          </a:p>
          <a:p>
            <a:pPr>
              <a:buNone/>
            </a:pPr>
            <a:r>
              <a:rPr lang="en-US" sz="2400" dirty="0" smtClean="0">
                <a:latin typeface="Garamond" pitchFamily="18" charset="0"/>
              </a:rPr>
              <a:t> - Determining response</a:t>
            </a:r>
          </a:p>
          <a:p>
            <a:pPr>
              <a:buNone/>
            </a:pPr>
            <a:r>
              <a:rPr lang="en-US" sz="2400" dirty="0" smtClean="0">
                <a:latin typeface="Garamond" pitchFamily="18" charset="0"/>
              </a:rPr>
              <a:t> - Executing response</a:t>
            </a:r>
          </a:p>
          <a:p>
            <a:pPr algn="ctr">
              <a:buNone/>
            </a:pPr>
            <a:r>
              <a:rPr lang="en-US" i="1" dirty="0" smtClean="0"/>
              <a:t> </a:t>
            </a:r>
          </a:p>
          <a:p>
            <a:pPr>
              <a:buNone/>
            </a:pPr>
            <a:endParaRPr lang="en-US" i="1" dirty="0" smtClean="0"/>
          </a:p>
          <a:p>
            <a:pPr>
              <a:buNone/>
            </a:pPr>
            <a:endParaRPr lang="en-US" i="1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BIOCOUNTER</a:t>
            </a:r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4648200" cy="48006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en-US" b="1" dirty="0" smtClean="0">
              <a:latin typeface="Garamond" pitchFamily="18" charset="0"/>
            </a:endParaRPr>
          </a:p>
          <a:p>
            <a:r>
              <a:rPr lang="en-US" b="1" dirty="0" smtClean="0">
                <a:latin typeface="Garamond" pitchFamily="18" charset="0"/>
              </a:rPr>
              <a:t>Purpose of our research: </a:t>
            </a:r>
            <a:r>
              <a:rPr lang="en-US" dirty="0" smtClean="0">
                <a:latin typeface="Garamond" pitchFamily="18" charset="0"/>
              </a:rPr>
              <a:t>To determine ways to improve the investigation and decision making of the response to an aerosolized anthrax attack in the DC metropolitan area </a:t>
            </a:r>
          </a:p>
          <a:p>
            <a:endParaRPr lang="en-US" dirty="0" smtClean="0">
              <a:latin typeface="Garamond" pitchFamily="18" charset="0"/>
            </a:endParaRPr>
          </a:p>
          <a:p>
            <a:r>
              <a:rPr lang="en-US" b="1" dirty="0" smtClean="0">
                <a:latin typeface="Garamond" pitchFamily="18" charset="0"/>
              </a:rPr>
              <a:t>Hypothesis: </a:t>
            </a:r>
            <a:r>
              <a:rPr lang="en-US" dirty="0" smtClean="0">
                <a:latin typeface="Garamond" pitchFamily="18" charset="0"/>
              </a:rPr>
              <a:t>We will figure out improvements to procedures and communication between organizations that, if implemented, would decrease response time and casualties in event of anthrax exposure.</a:t>
            </a:r>
          </a:p>
          <a:p>
            <a:pPr>
              <a:buNone/>
            </a:pPr>
            <a:endParaRPr lang="en-US" dirty="0" smtClean="0">
              <a:latin typeface="Garamond" pitchFamily="18" charset="0"/>
            </a:endParaRPr>
          </a:p>
        </p:txBody>
      </p:sp>
      <p:pic>
        <p:nvPicPr>
          <p:cNvPr id="8196" name="Picture 4" descr="http://4.bp.blogspot.com/_Ns3vXkHzq5c/TNoXGU6aXiI/AAAAAAAADiw/JCr7X2huM-k/s1600/washington-dc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1600" y="2514600"/>
            <a:ext cx="3741085" cy="28956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Purpose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BIOCOUNTER</a:t>
            </a:r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Literature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Garamond" pitchFamily="18" charset="0"/>
              </a:rPr>
              <a:t>Surveillance</a:t>
            </a:r>
          </a:p>
          <a:p>
            <a:pPr>
              <a:buNone/>
            </a:pPr>
            <a:r>
              <a:rPr lang="en-US" sz="2400" dirty="0" smtClean="0">
                <a:latin typeface="Garamond" pitchFamily="18" charset="0"/>
              </a:rPr>
              <a:t> - </a:t>
            </a:r>
            <a:r>
              <a:rPr lang="en-US" sz="2400" dirty="0" err="1" smtClean="0">
                <a:latin typeface="Garamond" pitchFamily="18" charset="0"/>
              </a:rPr>
              <a:t>BioWatch</a:t>
            </a:r>
            <a:r>
              <a:rPr lang="en-US" sz="2400" dirty="0" smtClean="0">
                <a:latin typeface="Garamond" pitchFamily="18" charset="0"/>
              </a:rPr>
              <a:t>: technological detection </a:t>
            </a:r>
          </a:p>
          <a:p>
            <a:pPr>
              <a:buNone/>
            </a:pPr>
            <a:r>
              <a:rPr lang="en-US" sz="2400" dirty="0" smtClean="0">
                <a:latin typeface="Garamond" pitchFamily="18" charset="0"/>
              </a:rPr>
              <a:t> - </a:t>
            </a:r>
            <a:r>
              <a:rPr lang="en-US" sz="2400" dirty="0" err="1" smtClean="0">
                <a:latin typeface="Garamond" pitchFamily="18" charset="0"/>
              </a:rPr>
              <a:t>BioSense</a:t>
            </a:r>
            <a:r>
              <a:rPr lang="en-US" sz="2400" dirty="0" smtClean="0">
                <a:latin typeface="Garamond" pitchFamily="18" charset="0"/>
              </a:rPr>
              <a:t>:  </a:t>
            </a:r>
            <a:r>
              <a:rPr lang="en-US" sz="2400" dirty="0" err="1" smtClean="0">
                <a:latin typeface="Garamond" pitchFamily="18" charset="0"/>
              </a:rPr>
              <a:t>syndromic</a:t>
            </a:r>
            <a:r>
              <a:rPr lang="en-US" sz="2400" dirty="0" smtClean="0">
                <a:latin typeface="Garamond" pitchFamily="18" charset="0"/>
              </a:rPr>
              <a:t> surveillance, hospital reports, pharmaceutical purchases</a:t>
            </a:r>
          </a:p>
          <a:p>
            <a:pPr>
              <a:buNone/>
            </a:pPr>
            <a:endParaRPr lang="en-US" i="1" dirty="0" smtClean="0">
              <a:latin typeface="Garamond" pitchFamily="18" charset="0"/>
            </a:endParaRPr>
          </a:p>
          <a:p>
            <a:r>
              <a:rPr lang="en-US" b="1" dirty="0" smtClean="0">
                <a:latin typeface="Garamond" pitchFamily="18" charset="0"/>
              </a:rPr>
              <a:t>Response</a:t>
            </a:r>
          </a:p>
          <a:p>
            <a:pPr>
              <a:buNone/>
            </a:pPr>
            <a:r>
              <a:rPr lang="en-US" i="1" dirty="0" smtClean="0">
                <a:latin typeface="Garamond" pitchFamily="18" charset="0"/>
              </a:rPr>
              <a:t> </a:t>
            </a:r>
            <a:r>
              <a:rPr lang="en-US" sz="2400" dirty="0" smtClean="0">
                <a:latin typeface="Garamond" pitchFamily="18" charset="0"/>
              </a:rPr>
              <a:t>- Cities Readiness Initiative: prophylaxis campaign</a:t>
            </a:r>
          </a:p>
          <a:p>
            <a:pPr>
              <a:buNone/>
            </a:pPr>
            <a:r>
              <a:rPr lang="en-US" sz="2400" dirty="0" smtClean="0">
                <a:latin typeface="Garamond" pitchFamily="18" charset="0"/>
              </a:rPr>
              <a:t> - National Response Plan </a:t>
            </a:r>
          </a:p>
          <a:p>
            <a:pPr>
              <a:buNone/>
            </a:pPr>
            <a:r>
              <a:rPr lang="en-US" sz="2400" dirty="0" smtClean="0">
                <a:latin typeface="Garamond" pitchFamily="18" charset="0"/>
              </a:rPr>
              <a:t> - Kansas Department of Health study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BIOCOUNTER</a:t>
            </a:r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 Systems Methodology</a:t>
            </a:r>
            <a:endParaRPr lang="en-US" dirty="0"/>
          </a:p>
        </p:txBody>
      </p:sp>
      <p:pic>
        <p:nvPicPr>
          <p:cNvPr id="4" name="Picture 2" descr="https://lh4.googleusercontent.com/dQLqFxlCzmnOPXjg8TJyNlOeSojXDsyCttVc67luiRl4-LrKcB7PTFBZXSuozGi2clSd4h3L6WuZcVFer9UP6xGTiBMIlH3N2ouH3ybnog-XLolsRw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48721" y="2232496"/>
            <a:ext cx="4998615" cy="4168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BIOCOUNTER</a:t>
            </a:r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 smtClean="0"/>
              <a:t>IRB Interviews,                                                        documents, publications</a:t>
            </a:r>
          </a:p>
          <a:p>
            <a:pPr>
              <a:buNone/>
            </a:pPr>
            <a:endParaRPr lang="en-US" sz="2400" b="1" dirty="0" smtClean="0"/>
          </a:p>
          <a:p>
            <a:r>
              <a:rPr lang="en-US" sz="2400" b="1" dirty="0" smtClean="0"/>
              <a:t>Models of Interactions</a:t>
            </a:r>
          </a:p>
          <a:p>
            <a:pPr>
              <a:buNone/>
            </a:pPr>
            <a:endParaRPr lang="en-US" sz="2400" b="1" dirty="0" smtClean="0"/>
          </a:p>
          <a:p>
            <a:r>
              <a:rPr lang="en-US" sz="2400" b="1" dirty="0" smtClean="0"/>
              <a:t>Simulations and                                         Recommendations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1025" name="Picture 1" descr="herrman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1752600"/>
            <a:ext cx="4724400" cy="4355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BIOCOUNTER</a:t>
            </a:r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Importance of study </a:t>
            </a:r>
          </a:p>
          <a:p>
            <a:pPr>
              <a:buNone/>
            </a:pPr>
            <a:r>
              <a:rPr lang="en-US" sz="2200" b="1" dirty="0" smtClean="0"/>
              <a:t>  - </a:t>
            </a:r>
            <a:r>
              <a:rPr lang="en-US" sz="2200" dirty="0" smtClean="0"/>
              <a:t>to reduce response time and mitigate casualties</a:t>
            </a:r>
          </a:p>
          <a:p>
            <a:pPr>
              <a:buNone/>
            </a:pPr>
            <a:r>
              <a:rPr lang="en-US" sz="2200" dirty="0" smtClean="0"/>
              <a:t>  - develop framework of the interactions for future studies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Project Limitations?</a:t>
            </a:r>
          </a:p>
          <a:p>
            <a:pPr>
              <a:buNone/>
            </a:pPr>
            <a:r>
              <a:rPr lang="en-US" sz="2400" dirty="0" smtClean="0"/>
              <a:t>  </a:t>
            </a:r>
            <a:r>
              <a:rPr lang="en-US" sz="2200" dirty="0" smtClean="0"/>
              <a:t>-  networking connections</a:t>
            </a:r>
          </a:p>
          <a:p>
            <a:pPr>
              <a:buNone/>
            </a:pPr>
            <a:r>
              <a:rPr lang="en-US" sz="2200" dirty="0" smtClean="0"/>
              <a:t>  - classified documents, etc</a:t>
            </a:r>
          </a:p>
          <a:p>
            <a:pPr>
              <a:buNone/>
            </a:pPr>
            <a:r>
              <a:rPr lang="en-US" sz="2200" dirty="0" smtClean="0"/>
              <a:t>  - SSM timeframe</a:t>
            </a:r>
          </a:p>
          <a:p>
            <a:pPr>
              <a:buNone/>
            </a:pPr>
            <a:endParaRPr lang="en-US" sz="2200" dirty="0" smtClean="0"/>
          </a:p>
          <a:p>
            <a:pPr>
              <a:lnSpc>
                <a:spcPct val="150000"/>
              </a:lnSpc>
              <a:buNone/>
            </a:pPr>
            <a:endParaRPr lang="en-US" dirty="0" smtClean="0"/>
          </a:p>
        </p:txBody>
      </p:sp>
      <p:pic>
        <p:nvPicPr>
          <p:cNvPr id="2050" name="Picture 2" descr="http://www.pamsclipart.com/clipart_images/file_folder_icon_with_confidential_written_across_it_0515-1007-3002-0654_SMU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91000" y="3810000"/>
            <a:ext cx="2857500" cy="2190750"/>
          </a:xfrm>
          <a:prstGeom prst="rect">
            <a:avLst/>
          </a:prstGeo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BIOCOUNTER</a:t>
            </a:r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4038600" cy="4922520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en-US" sz="2900" dirty="0" smtClean="0"/>
              <a:t>Spring 2011:</a:t>
            </a:r>
          </a:p>
          <a:p>
            <a:r>
              <a:rPr lang="en-US" sz="2900" dirty="0" smtClean="0"/>
              <a:t>Describe the problem and form rich </a:t>
            </a:r>
            <a:r>
              <a:rPr lang="en-US" sz="2900" dirty="0" smtClean="0"/>
              <a:t>pictures</a:t>
            </a:r>
            <a:endParaRPr lang="en-US" sz="2900" dirty="0" smtClean="0"/>
          </a:p>
          <a:p>
            <a:pPr lvl="0"/>
            <a:r>
              <a:rPr lang="en-US" sz="2900" dirty="0" smtClean="0"/>
              <a:t>Present </a:t>
            </a:r>
            <a:r>
              <a:rPr lang="en-US" sz="2900" dirty="0" smtClean="0"/>
              <a:t>final thesis proposal to committee </a:t>
            </a:r>
            <a:r>
              <a:rPr lang="en-US" sz="2900" dirty="0" smtClean="0"/>
              <a:t>after </a:t>
            </a:r>
            <a:r>
              <a:rPr lang="en-US" sz="2900" dirty="0" smtClean="0"/>
              <a:t>having it reviewed by librarian</a:t>
            </a:r>
          </a:p>
          <a:p>
            <a:pPr lvl="0"/>
            <a:r>
              <a:rPr lang="en-US" sz="2900" dirty="0" smtClean="0"/>
              <a:t>Finalize questions to ask and conclude what information is required from experts</a:t>
            </a:r>
          </a:p>
          <a:p>
            <a:pPr lvl="0"/>
            <a:r>
              <a:rPr lang="en-US" sz="2900" dirty="0" smtClean="0"/>
              <a:t>Determination </a:t>
            </a:r>
            <a:r>
              <a:rPr lang="en-US" sz="2900" dirty="0" smtClean="0"/>
              <a:t>and application of IRB Human Subject Research</a:t>
            </a:r>
          </a:p>
          <a:p>
            <a:pPr lvl="0"/>
            <a:r>
              <a:rPr lang="en-US" sz="2900" dirty="0" smtClean="0"/>
              <a:t>Design team website</a:t>
            </a:r>
          </a:p>
          <a:p>
            <a:pPr lvl="0"/>
            <a:r>
              <a:rPr lang="en-US" sz="2900" dirty="0" smtClean="0"/>
              <a:t>Determine additional journal subscriptions we needed, conferences to attend, and possible need for additional funding</a:t>
            </a:r>
          </a:p>
          <a:p>
            <a:pPr lvl="0"/>
            <a:r>
              <a:rPr lang="en-US" sz="2900" dirty="0" smtClean="0"/>
              <a:t>Apply for grants</a:t>
            </a:r>
          </a:p>
          <a:p>
            <a:pPr>
              <a:buNone/>
            </a:pPr>
            <a:r>
              <a:rPr lang="en-US" sz="2900" dirty="0" smtClean="0"/>
              <a:t> </a:t>
            </a:r>
          </a:p>
          <a:p>
            <a:pPr>
              <a:buNone/>
            </a:pPr>
            <a:r>
              <a:rPr lang="en-US" sz="2900" dirty="0" smtClean="0"/>
              <a:t>Fall 2011:</a:t>
            </a:r>
          </a:p>
          <a:p>
            <a:pPr>
              <a:buSzPts val="1100"/>
            </a:pPr>
            <a:r>
              <a:rPr lang="en-US" sz="3200" dirty="0" smtClean="0">
                <a:solidFill>
                  <a:srgbClr val="000000"/>
                </a:solidFill>
              </a:rPr>
              <a:t>Rich </a:t>
            </a:r>
            <a:r>
              <a:rPr lang="en-US" sz="3200" dirty="0" smtClean="0">
                <a:solidFill>
                  <a:srgbClr val="000000"/>
                </a:solidFill>
              </a:rPr>
              <a:t>pictures</a:t>
            </a:r>
          </a:p>
          <a:p>
            <a:pPr>
              <a:buSzPts val="1100"/>
            </a:pPr>
            <a:r>
              <a:rPr lang="en-US" sz="3200" dirty="0" smtClean="0">
                <a:solidFill>
                  <a:srgbClr val="000000"/>
                </a:solidFill>
              </a:rPr>
              <a:t>Root definition</a:t>
            </a:r>
          </a:p>
          <a:p>
            <a:pPr>
              <a:buSzPts val="1100"/>
            </a:pPr>
            <a:r>
              <a:rPr lang="en-US" sz="3200" dirty="0" smtClean="0">
                <a:solidFill>
                  <a:srgbClr val="000000"/>
                </a:solidFill>
              </a:rPr>
              <a:t>Form models of interaction and use them in </a:t>
            </a:r>
            <a:r>
              <a:rPr lang="en-US" sz="3200" dirty="0" smtClean="0">
                <a:solidFill>
                  <a:srgbClr val="000000"/>
                </a:solidFill>
              </a:rPr>
              <a:t>interviews</a:t>
            </a:r>
            <a:endParaRPr lang="en-US" sz="2900" dirty="0" smtClean="0"/>
          </a:p>
          <a:p>
            <a:r>
              <a:rPr lang="en-US" sz="2900" dirty="0" smtClean="0"/>
              <a:t>Outline our final </a:t>
            </a:r>
            <a:r>
              <a:rPr lang="en-US" sz="2900" dirty="0" smtClean="0"/>
              <a:t>thesis</a:t>
            </a:r>
            <a:endParaRPr lang="en-US" sz="2900" dirty="0" smtClean="0"/>
          </a:p>
          <a:p>
            <a:pPr lvl="0"/>
            <a:r>
              <a:rPr lang="en-US" sz="2900" dirty="0" smtClean="0"/>
              <a:t>Attend </a:t>
            </a:r>
            <a:r>
              <a:rPr lang="en-US" sz="2900" dirty="0" smtClean="0"/>
              <a:t>appropriate conferences</a:t>
            </a:r>
          </a:p>
          <a:p>
            <a:pPr lvl="0"/>
            <a:r>
              <a:rPr lang="en-US" sz="2900" dirty="0" smtClean="0"/>
              <a:t>Begin simulation studies</a:t>
            </a:r>
          </a:p>
          <a:p>
            <a:pPr lvl="0"/>
            <a:r>
              <a:rPr lang="en-US" sz="2900" dirty="0" smtClean="0"/>
              <a:t>Conduct interviews</a:t>
            </a:r>
          </a:p>
          <a:p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495800" y="1905000"/>
            <a:ext cx="4038600" cy="4648200"/>
          </a:xfrm>
          <a:prstGeom prst="rect">
            <a:avLst/>
          </a:prstGeom>
        </p:spPr>
        <p:txBody>
          <a:bodyPr vert="horz">
            <a:normAutofit fontScale="85000" lnSpcReduction="2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Spring 2012:</a:t>
            </a:r>
          </a:p>
          <a:p>
            <a:pPr marL="274320" indent="-27432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US" sz="1600" smtClean="0"/>
              <a:t>Models of interaction and comparison with </a:t>
            </a:r>
            <a:r>
              <a:rPr lang="en-US" sz="1600" smtClean="0"/>
              <a:t>rich </a:t>
            </a:r>
            <a:r>
              <a:rPr lang="en-US" sz="1600" smtClean="0"/>
              <a:t>pictures</a:t>
            </a:r>
            <a:endParaRPr kumimoji="0" lang="en-US" sz="16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Write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first three  chapters of thesis (Introduction,</a:t>
            </a:r>
            <a:r>
              <a:rPr kumimoji="0" lang="en-US" sz="1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Literature Review, and Methodology)</a:t>
            </a: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Finalize interviews</a:t>
            </a:r>
          </a:p>
          <a:p>
            <a:pPr marL="274320" indent="-27432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US" sz="1600" dirty="0" smtClean="0"/>
              <a:t>Feasible </a:t>
            </a:r>
            <a:r>
              <a:rPr lang="en-US" sz="1600" dirty="0" smtClean="0"/>
              <a:t>and desirable changes- continue and finalize </a:t>
            </a:r>
            <a:r>
              <a:rPr lang="en-US" sz="1600" dirty="0" smtClean="0"/>
              <a:t>simulations</a:t>
            </a: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1600" dirty="0" smtClean="0"/>
              <a:t>Fall 2012:</a:t>
            </a:r>
          </a:p>
          <a:p>
            <a:pPr marL="274320" indent="-27432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US" sz="1600" dirty="0" smtClean="0"/>
              <a:t>Finalize feasible and desirable </a:t>
            </a:r>
            <a:r>
              <a:rPr lang="en-US" sz="1600" dirty="0" smtClean="0"/>
              <a:t>changes</a:t>
            </a:r>
            <a:endParaRPr lang="en-US" sz="1600" dirty="0" smtClean="0"/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US" sz="1600" dirty="0" smtClean="0"/>
              <a:t>Continue </a:t>
            </a:r>
            <a:r>
              <a:rPr lang="en-US" sz="1600" dirty="0" smtClean="0"/>
              <a:t>to work on thesis</a:t>
            </a: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US" sz="1600" dirty="0" smtClean="0"/>
              <a:t>Finalize list of experts for thesis conference and submit list to Gemstone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1600" dirty="0" smtClean="0"/>
              <a:t>Spring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2013: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lang="en-US" sz="1600" dirty="0" smtClean="0"/>
              <a:t>Action to improve problem situation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lang="en-US" sz="1600" dirty="0" smtClean="0"/>
              <a:t>Continue to work on thesis</a:t>
            </a: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Attend thesis conference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Pursue</a:t>
            </a:r>
            <a:r>
              <a:rPr kumimoji="0" lang="en-US" sz="1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journal </a:t>
            </a:r>
            <a:r>
              <a:rPr kumimoji="0" lang="en-US" sz="1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publication</a:t>
            </a: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BIOCOUNTER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Budget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Additional Publication Subscriptions </a:t>
            </a:r>
            <a:r>
              <a:rPr lang="en-US" b="1" dirty="0" smtClean="0"/>
              <a:t>$150</a:t>
            </a:r>
          </a:p>
          <a:p>
            <a:r>
              <a:rPr lang="en-US" dirty="0" smtClean="0"/>
              <a:t>Conference Costs (4 total, 2 members  attending each)</a:t>
            </a:r>
          </a:p>
          <a:p>
            <a:pPr>
              <a:buNone/>
            </a:pPr>
            <a:r>
              <a:rPr lang="en-US" sz="2400" dirty="0" smtClean="0"/>
              <a:t> - transportation </a:t>
            </a:r>
            <a:r>
              <a:rPr lang="en-US" sz="2400" b="1" dirty="0" smtClean="0"/>
              <a:t>$2,050</a:t>
            </a:r>
          </a:p>
          <a:p>
            <a:pPr>
              <a:buNone/>
            </a:pPr>
            <a:r>
              <a:rPr lang="en-US" sz="2400" dirty="0" smtClean="0"/>
              <a:t> - hotel/accommodations </a:t>
            </a:r>
            <a:r>
              <a:rPr lang="en-US" sz="2400" b="1" dirty="0" smtClean="0"/>
              <a:t>$2,050</a:t>
            </a:r>
          </a:p>
          <a:p>
            <a:pPr>
              <a:buNone/>
            </a:pPr>
            <a:r>
              <a:rPr lang="en-US" sz="2400" dirty="0" smtClean="0"/>
              <a:t> - attendance </a:t>
            </a:r>
            <a:r>
              <a:rPr lang="en-US" sz="2400" b="1" dirty="0" smtClean="0"/>
              <a:t>$3,300</a:t>
            </a:r>
          </a:p>
          <a:p>
            <a:pPr>
              <a:buNone/>
            </a:pPr>
            <a:r>
              <a:rPr lang="en-US" sz="2400" dirty="0" smtClean="0"/>
              <a:t> - books/publications </a:t>
            </a:r>
            <a:r>
              <a:rPr lang="en-US" sz="2400" b="1" dirty="0" smtClean="0"/>
              <a:t>$400</a:t>
            </a:r>
          </a:p>
          <a:p>
            <a:r>
              <a:rPr lang="en-US" dirty="0" smtClean="0"/>
              <a:t>Transportation money to governmental and emergency facilities </a:t>
            </a:r>
            <a:r>
              <a:rPr lang="en-US" b="1" dirty="0" smtClean="0"/>
              <a:t>$200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Total cost:  </a:t>
            </a:r>
            <a:r>
              <a:rPr lang="en-US" b="1" smtClean="0"/>
              <a:t>$8,150</a:t>
            </a:r>
            <a:endParaRPr lang="en-US" b="1" dirty="0" smtClean="0"/>
          </a:p>
          <a:p>
            <a:pPr>
              <a:buNone/>
            </a:pPr>
            <a:r>
              <a:rPr lang="en-US" sz="2200" dirty="0" smtClean="0"/>
              <a:t>*currently seeking grants through the Robert Woods Johnson Foundation and the ACCIAC Fellows Program</a:t>
            </a:r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BIOCOUNTER</a:t>
            </a:r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0"/>
            <a:ext cx="8229600" cy="2590800"/>
          </a:xfrm>
        </p:spPr>
        <p:txBody>
          <a:bodyPr>
            <a:normAutofit/>
          </a:bodyPr>
          <a:lstStyle/>
          <a:p>
            <a:r>
              <a:rPr lang="en-US" sz="9600" dirty="0" smtClean="0"/>
              <a:t>Questions?</a:t>
            </a:r>
            <a:endParaRPr lang="en-US" sz="96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BIOCOUNTER</a:t>
            </a:r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BULLETTYPE" val="3"/>
  <p:tag name="RESPCOUNTERSTYLE" val="-1"/>
  <p:tag name="INPUTSOURCE" val="1"/>
  <p:tag name="BACKUPMAINTENANCE" val="7"/>
  <p:tag name="ROTATIONINTERVAL" val="2"/>
  <p:tag name="RACERSMAXDISPLAYED" val="5"/>
  <p:tag name="TEAMSINLEADERBOARD" val="5"/>
  <p:tag name="BUBBLEVALUEFORMAT" val="0.0"/>
  <p:tag name="CUSTOMCELLFORECOLOR" val="-16777216"/>
  <p:tag name="CUSTOMCELLBACKCOLOR4" val="-8355712"/>
  <p:tag name="DISPLAYDEVICEID" val="True"/>
  <p:tag name="GRIDSIZE" val="{Width=800, Height=600}"/>
  <p:tag name="CHARTLABELS" val="0"/>
  <p:tag name="PARTLISTDEFAULT" val="1"/>
  <p:tag name="INCORRECTPOINTVALUE" val="0"/>
  <p:tag name="AUTOADJUSTPARTRANGE" val="True"/>
  <p:tag name="FIBNUMRESULTS" val="5"/>
  <p:tag name="PRRESPONSE2" val="9"/>
  <p:tag name="PRRESPONSE6" val="5"/>
  <p:tag name="PRRESPONSE10" val="1"/>
  <p:tag name="POWERPOINTVERSION" val="12.0"/>
  <p:tag name="CSVFORMAT" val="0"/>
  <p:tag name="RESPCOUNTERFORMAT" val="0"/>
  <p:tag name="ALLOWDUPLICATES" val="False"/>
  <p:tag name="REVIEWONLY" val="False"/>
  <p:tag name="RACEANIMATIONSPEED" val="3"/>
  <p:tag name="BUBBLENAMEVISIBLE" val="True"/>
  <p:tag name="CUSTOMGRIDBACKCOLOR" val="-2830136"/>
  <p:tag name="USESCHEMECOLORS" val="True"/>
  <p:tag name="GRIDROTATIONINTERVAL" val="2"/>
  <p:tag name="CHARTCOLORS" val="0"/>
  <p:tag name="INCLUDEPPT" val="True"/>
  <p:tag name="REALTIMEBACKUPPATH" val="(None)"/>
  <p:tag name="FIBDISPLAYRESULTS" val="True"/>
  <p:tag name="PRRESPONSE3" val="8"/>
  <p:tag name="PRRESPONSE8" val="3"/>
  <p:tag name="TPVERSION" val="2008"/>
  <p:tag name="ANSWERNOWSTYLE" val="-1"/>
  <p:tag name="COUNTDOWNSECONDS" val="10"/>
  <p:tag name="AUTOADVANCE" val="False"/>
  <p:tag name="SKIPREMAININGRACESLIDES" val="True"/>
  <p:tag name="BUBBLEGROUPING" val="3"/>
  <p:tag name="CUSTOMCELLBACKCOLOR3" val="-268652"/>
  <p:tag name="AUTOSIZEGRID" val="True"/>
  <p:tag name="INCLUDENONRESPONDERS" val="False"/>
  <p:tag name="REALTIMEBACKUP" val="False"/>
  <p:tag name="FIBINCLUDEOTHER" val="True"/>
  <p:tag name="PRRESPONSE5" val="6"/>
  <p:tag name="ALWAYSOPENPOLL" val="False"/>
  <p:tag name="ANSWERNOWTEXT" val="Answer Now"/>
  <p:tag name="BACKUPSESSIONS" val="True"/>
  <p:tag name="RACEENDPOINTS" val="100"/>
  <p:tag name="DEFAULTNUMTEAMS" val="5"/>
  <p:tag name="DISPLAYDEVICENUMBER" val="True"/>
  <p:tag name="RESETCHARTS" val="True"/>
  <p:tag name="ZEROBASED" val="False"/>
  <p:tag name="PRRESPONSE1" val="10"/>
  <p:tag name="SHOWFLASHWARNING" val="True"/>
  <p:tag name="COUNTDOWNSTYLE" val="-1"/>
  <p:tag name="AUTOUPDATEALIASES" val="True"/>
  <p:tag name="BUBBLESIZEVISIBLE" val="True"/>
  <p:tag name="GRIDOPACITY" val="90"/>
  <p:tag name="ALLOWUSERFEEDBACK" val="True"/>
  <p:tag name="FIBDISPLAYKEYWORDS" val="True"/>
  <p:tag name="SHOWBARVISIBLE" val="True"/>
  <p:tag name="NUMRESPONSES" val="1"/>
  <p:tag name="MAXRESPONDERS" val="5"/>
  <p:tag name="GRIDPOSITION" val="1"/>
  <p:tag name="CHARTSCALE" val="True"/>
  <p:tag name="PRRESPONSE9" val="2"/>
  <p:tag name="CHARTVALUEFORMAT" val="0%"/>
  <p:tag name="CUSTOMCELLBACKCOLOR2" val="-13395457"/>
  <p:tag name="CORRECTPOINTVALUE" val="1"/>
  <p:tag name="USESECONDARYMONITOR" val="False"/>
  <p:tag name="PARTICIPANTSINLEADERBOARD" val="5"/>
  <p:tag name="MULTIRESPDIVISOR" val="1"/>
  <p:tag name="SAVECSVWITHSESSION" val="True"/>
  <p:tag name="DISPLAYNAME" val="True"/>
  <p:tag name="PRRESPONSE7" val="4"/>
  <p:tag name="POLLINGCYCLE" val="2"/>
  <p:tag name="STDCHART" val="1"/>
  <p:tag name="RESPTABLESTYLE" val="-1"/>
  <p:tag name="CUSTOMCELLBACKCOLOR1" val="-657956"/>
  <p:tag name="PRRESPONSE4" val="7"/>
  <p:tag name="ADVANCEDSETTINGSVIEW" val="False"/>
  <p:tag name="DELIMITERS" val="3.1"/>
  <p:tag name="TPFULLVERSION" val="4.2.3.231"/>
  <p:tag name="INCLUDESESSION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768</TotalTime>
  <Words>490</Words>
  <Application>Microsoft Office PowerPoint</Application>
  <PresentationFormat>On-screen Show (4:3)</PresentationFormat>
  <Paragraphs>142</Paragraphs>
  <Slides>11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Flow</vt:lpstr>
      <vt:lpstr>BIOCOUNTER</vt:lpstr>
      <vt:lpstr>Overview</vt:lpstr>
      <vt:lpstr>Research Problem</vt:lpstr>
      <vt:lpstr>Purpose</vt:lpstr>
      <vt:lpstr>Literature Review</vt:lpstr>
      <vt:lpstr>Soft Systems Methodology</vt:lpstr>
      <vt:lpstr>Methodology</vt:lpstr>
      <vt:lpstr>Conclusion</vt:lpstr>
      <vt:lpstr>Timeline</vt:lpstr>
      <vt:lpstr>Budget</vt:lpstr>
      <vt:lpstr>Questions?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BIOCOUNTER</dc:title>
  <dc:creator/>
  <cp:lastModifiedBy>Josh</cp:lastModifiedBy>
  <cp:revision>37</cp:revision>
  <dcterms:created xsi:type="dcterms:W3CDTF">2011-03-16T01:45:58Z</dcterms:created>
  <dcterms:modified xsi:type="dcterms:W3CDTF">2011-03-16T02:45:45Z</dcterms:modified>
</cp:coreProperties>
</file>