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1"/>
  </p:sldMasterIdLst>
  <p:notesMasterIdLst>
    <p:notesMasterId r:id="rId21"/>
  </p:notesMasterIdLst>
  <p:sldIdLst>
    <p:sldId id="257" r:id="rId2"/>
    <p:sldId id="275" r:id="rId3"/>
    <p:sldId id="258" r:id="rId4"/>
    <p:sldId id="259" r:id="rId5"/>
    <p:sldId id="267" r:id="rId6"/>
    <p:sldId id="262" r:id="rId7"/>
    <p:sldId id="271" r:id="rId8"/>
    <p:sldId id="268" r:id="rId9"/>
    <p:sldId id="269" r:id="rId10"/>
    <p:sldId id="278" r:id="rId11"/>
    <p:sldId id="280" r:id="rId12"/>
    <p:sldId id="277" r:id="rId13"/>
    <p:sldId id="272" r:id="rId14"/>
    <p:sldId id="273" r:id="rId15"/>
    <p:sldId id="263" r:id="rId16"/>
    <p:sldId id="264" r:id="rId17"/>
    <p:sldId id="279" r:id="rId18"/>
    <p:sldId id="274" r:id="rId19"/>
    <p:sldId id="266"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mc="http://schemas.openxmlformats.org/markup-compatibility/2006" xmlns:mv="urn:schemas-microsoft-com:mac:vml" xmlns="" xmlns:p14="http://schemas.microsoft.com/office/powerpoint/2010/main" val="0"/>
    </p:ext>
    <p:ext uri="{D31A062A-798A-4329-ABDD-BBA856620510}">
      <p14:defaultImageDpi xmlns:mc="http://schemas.openxmlformats.org/markup-compatibility/2006" xmlns:mv="urn:schemas-microsoft-com:mac:vml"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261" autoAdjust="0"/>
  </p:normalViewPr>
  <p:slideViewPr>
    <p:cSldViewPr snapToGrid="0" snapToObjects="1">
      <p:cViewPr>
        <p:scale>
          <a:sx n="120" d="100"/>
          <a:sy n="120" d="100"/>
        </p:scale>
        <p:origin x="-132" y="9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3CD033-F5AE-8645-ACBB-5B75332D182F}" type="datetimeFigureOut">
              <a:rPr lang="en-US" smtClean="0"/>
              <a:pPr/>
              <a:t>11/7/2011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3AEC2C-6217-8F46-8F63-68591D6CA752}" type="slidenum">
              <a:rPr lang="en-US" smtClean="0"/>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val="432597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DARRELL</a:t>
            </a:r>
            <a:endParaRPr lang="en-US" dirty="0"/>
          </a:p>
        </p:txBody>
      </p:sp>
      <p:sp>
        <p:nvSpPr>
          <p:cNvPr id="4" name="Slide Number Placeholder 3"/>
          <p:cNvSpPr>
            <a:spLocks noGrp="1"/>
          </p:cNvSpPr>
          <p:nvPr>
            <p:ph type="sldNum" sz="quarter" idx="10"/>
          </p:nvPr>
        </p:nvSpPr>
        <p:spPr/>
        <p:txBody>
          <a:bodyPr/>
          <a:lstStyle/>
          <a:p>
            <a:fld id="{9636C9E7-55B2-4B63-B6B4-6772FFD6436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DARRELL</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DARRELL</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DARRELL</a:t>
            </a:r>
          </a:p>
          <a:p>
            <a:endParaRPr lang="en-US" dirty="0" smtClean="0"/>
          </a:p>
          <a:p>
            <a:r>
              <a:rPr lang="en-US" dirty="0" smtClean="0"/>
              <a:t>Add the importance of the research</a:t>
            </a:r>
            <a:r>
              <a:rPr lang="en-US" baseline="0" dirty="0" smtClean="0"/>
              <a:t> to the purpose</a:t>
            </a:r>
            <a:endParaRPr lang="en-US" dirty="0"/>
          </a:p>
        </p:txBody>
      </p:sp>
      <p:sp>
        <p:nvSpPr>
          <p:cNvPr id="4" name="Slide Number Placeholder 3"/>
          <p:cNvSpPr>
            <a:spLocks noGrp="1"/>
          </p:cNvSpPr>
          <p:nvPr>
            <p:ph type="sldNum" sz="quarter" idx="10"/>
          </p:nvPr>
        </p:nvSpPr>
        <p:spPr/>
        <p:txBody>
          <a:bodyPr/>
          <a:lstStyle/>
          <a:p>
            <a:fld id="{9636C9E7-55B2-4B63-B6B4-6772FFD6436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SEBASTIAN</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SEBASTIAN</a:t>
            </a:r>
          </a:p>
          <a:p>
            <a:endParaRPr lang="en-US" dirty="0" smtClean="0"/>
          </a:p>
          <a:p>
            <a:r>
              <a:rPr lang="en-US" dirty="0" smtClean="0"/>
              <a:t>Understand system as is</a:t>
            </a:r>
          </a:p>
          <a:p>
            <a:r>
              <a:rPr lang="en-US" dirty="0" smtClean="0"/>
              <a:t>Make ideal model of system</a:t>
            </a:r>
          </a:p>
          <a:p>
            <a:r>
              <a:rPr lang="en-US" dirty="0" smtClean="0"/>
              <a:t>Identify changes</a:t>
            </a:r>
          </a:p>
          <a:p>
            <a:r>
              <a:rPr lang="en-US" dirty="0" smtClean="0"/>
              <a:t>Explain</a:t>
            </a:r>
            <a:r>
              <a:rPr lang="en-US" baseline="0" dirty="0" smtClean="0"/>
              <a:t> main purpose of </a:t>
            </a:r>
            <a:r>
              <a:rPr lang="en-US" baseline="0" dirty="0" err="1" smtClean="0"/>
              <a:t>ssm</a:t>
            </a:r>
            <a:endParaRPr lang="en-US" baseline="0" dirty="0" smtClean="0"/>
          </a:p>
          <a:p>
            <a:r>
              <a:rPr lang="en-US" baseline="0" dirty="0" smtClean="0"/>
              <a:t>Show how this relates to </a:t>
            </a:r>
            <a:r>
              <a:rPr lang="en-US" baseline="0" dirty="0" err="1" smtClean="0"/>
              <a:t>ssm</a:t>
            </a:r>
            <a:endParaRPr lang="en-US" dirty="0"/>
          </a:p>
        </p:txBody>
      </p:sp>
      <p:sp>
        <p:nvSpPr>
          <p:cNvPr id="4" name="Slide Number Placeholder 3"/>
          <p:cNvSpPr>
            <a:spLocks noGrp="1"/>
          </p:cNvSpPr>
          <p:nvPr>
            <p:ph type="sldNum" sz="quarter" idx="10"/>
          </p:nvPr>
        </p:nvSpPr>
        <p:spPr/>
        <p:txBody>
          <a:bodyPr/>
          <a:lstStyle/>
          <a:p>
            <a:fld id="{9636C9E7-55B2-4B63-B6B4-6772FFD6436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SEBASTIAN</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SEBASTIAN</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SEBASTIAN</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SEBASTIAN</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SEBASTIAN</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200" dirty="0" smtClean="0"/>
              <a:t>SEBASTIAN</a:t>
            </a:r>
          </a:p>
          <a:p>
            <a:pPr>
              <a:buNone/>
            </a:pPr>
            <a:endParaRPr lang="en-US" sz="1200" dirty="0" smtClean="0"/>
          </a:p>
          <a:p>
            <a:pPr>
              <a:buNone/>
            </a:pPr>
            <a:r>
              <a:rPr lang="en-US" sz="1200" dirty="0" smtClean="0"/>
              <a:t>1. Compiled document including interactions among all agencies, each agency’s planned response, and other qualitative and quantitative data.</a:t>
            </a:r>
          </a:p>
          <a:p>
            <a:pPr>
              <a:buNone/>
            </a:pPr>
            <a:r>
              <a:rPr lang="en-US" sz="1200" dirty="0" smtClean="0"/>
              <a:t>2. Interaction Spreadsheet of Columns: </a:t>
            </a:r>
            <a:r>
              <a:rPr lang="en-US" sz="1200" b="1" dirty="0" smtClean="0"/>
              <a:t>Position/Program, Organization, Parent Organization, Jurisdiction, Government Level, Notified After Alerted, </a:t>
            </a:r>
            <a:r>
              <a:rPr lang="en-US" sz="1200" dirty="0" smtClean="0"/>
              <a:t>and three</a:t>
            </a:r>
            <a:r>
              <a:rPr lang="en-US" sz="1200" b="1" dirty="0" smtClean="0"/>
              <a:t> </a:t>
            </a:r>
            <a:r>
              <a:rPr lang="en-US" sz="1200" b="0" dirty="0" smtClean="0"/>
              <a:t>c</a:t>
            </a:r>
            <a:r>
              <a:rPr lang="en-US" sz="1200" dirty="0" smtClean="0"/>
              <a:t>olumns of </a:t>
            </a:r>
            <a:r>
              <a:rPr lang="en-US" sz="1200" b="1" dirty="0" smtClean="0"/>
              <a:t>Roles, </a:t>
            </a:r>
            <a:r>
              <a:rPr lang="en-US" sz="1200" dirty="0" smtClean="0"/>
              <a:t>with Sources</a:t>
            </a:r>
          </a:p>
          <a:p>
            <a:pPr>
              <a:buNone/>
            </a:pPr>
            <a:r>
              <a:rPr lang="en-US" sz="1200" dirty="0" smtClean="0"/>
              <a:t>3. Pivot Table of Interactions</a:t>
            </a:r>
          </a:p>
          <a:p>
            <a:pPr>
              <a:buNone/>
            </a:pPr>
            <a:r>
              <a:rPr lang="en-US" sz="1200" dirty="0" smtClean="0"/>
              <a:t>4. </a:t>
            </a:r>
            <a:r>
              <a:rPr lang="en-US" sz="1200" b="1" dirty="0" smtClean="0"/>
              <a:t>Models of Interaction </a:t>
            </a:r>
            <a:r>
              <a:rPr lang="en-US" sz="1200" dirty="0" smtClean="0"/>
              <a:t>(final rich pictures product) – diagrammed web of interactions, communication, and roles of response with timeframes</a:t>
            </a:r>
          </a:p>
          <a:p>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JOSH</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 attended a 3 day workshop</a:t>
            </a:r>
            <a:r>
              <a:rPr lang="en-US" sz="1200" kern="1200" baseline="0" dirty="0" smtClean="0">
                <a:solidFill>
                  <a:schemeClr val="tx1"/>
                </a:solidFill>
                <a:latin typeface="+mn-lt"/>
                <a:ea typeface="+mn-ea"/>
                <a:cs typeface="+mn-cs"/>
              </a:rPr>
              <a:t> on how to use the HYSPLIT dispersion model over the summer. I also began working on the simulation this summer with the help of Drs. Tim </a:t>
            </a:r>
            <a:r>
              <a:rPr lang="en-US" sz="1200" kern="1200" baseline="0" dirty="0" err="1" smtClean="0">
                <a:solidFill>
                  <a:schemeClr val="tx1"/>
                </a:solidFill>
                <a:latin typeface="+mn-lt"/>
                <a:ea typeface="+mn-ea"/>
                <a:cs typeface="+mn-cs"/>
              </a:rPr>
              <a:t>Canty</a:t>
            </a:r>
            <a:r>
              <a:rPr lang="en-US" sz="1200" kern="1200" baseline="0" dirty="0" smtClean="0">
                <a:solidFill>
                  <a:schemeClr val="tx1"/>
                </a:solidFill>
                <a:latin typeface="+mn-lt"/>
                <a:ea typeface="+mn-ea"/>
                <a:cs typeface="+mn-cs"/>
              </a:rPr>
              <a:t> and Jeff </a:t>
            </a:r>
            <a:r>
              <a:rPr lang="en-US" sz="1200" kern="1200" baseline="0" dirty="0" err="1" smtClean="0">
                <a:solidFill>
                  <a:schemeClr val="tx1"/>
                </a:solidFill>
                <a:latin typeface="+mn-lt"/>
                <a:ea typeface="+mn-ea"/>
                <a:cs typeface="+mn-cs"/>
              </a:rPr>
              <a:t>Stehr</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Info on Example anthrax release for Junior Colloquium </a:t>
            </a:r>
          </a:p>
          <a:p>
            <a:r>
              <a:rPr lang="en-US" sz="1200" kern="1200" dirty="0" smtClean="0">
                <a:solidFill>
                  <a:schemeClr val="tx1"/>
                </a:solidFill>
                <a:latin typeface="+mn-lt"/>
                <a:ea typeface="+mn-ea"/>
                <a:cs typeface="+mn-cs"/>
              </a:rPr>
              <a:t>Date: December 2</a:t>
            </a:r>
            <a:r>
              <a:rPr lang="en-US" sz="1200" kern="1200" baseline="30000" dirty="0" smtClean="0">
                <a:solidFill>
                  <a:schemeClr val="tx1"/>
                </a:solidFill>
                <a:latin typeface="+mn-lt"/>
                <a:ea typeface="+mn-ea"/>
                <a:cs typeface="+mn-cs"/>
              </a:rPr>
              <a:t>nd</a:t>
            </a:r>
            <a:r>
              <a:rPr lang="en-US" sz="1200" kern="1200" dirty="0" smtClean="0">
                <a:solidFill>
                  <a:schemeClr val="tx1"/>
                </a:solidFill>
                <a:latin typeface="+mn-lt"/>
                <a:ea typeface="+mn-ea"/>
                <a:cs typeface="+mn-cs"/>
              </a:rPr>
              <a:t> , 2010</a:t>
            </a:r>
          </a:p>
          <a:p>
            <a:r>
              <a:rPr lang="en-US" sz="1200" kern="1200" dirty="0" smtClean="0">
                <a:solidFill>
                  <a:schemeClr val="tx1"/>
                </a:solidFill>
                <a:latin typeface="+mn-lt"/>
                <a:ea typeface="+mn-ea"/>
                <a:cs typeface="+mn-cs"/>
              </a:rPr>
              <a:t>Total Time: 24 hours</a:t>
            </a:r>
          </a:p>
          <a:p>
            <a:r>
              <a:rPr lang="en-US" sz="1200" kern="1200" dirty="0" smtClean="0">
                <a:solidFill>
                  <a:schemeClr val="tx1"/>
                </a:solidFill>
                <a:latin typeface="+mn-lt"/>
                <a:ea typeface="+mn-ea"/>
                <a:cs typeface="+mn-cs"/>
              </a:rPr>
              <a:t>Meteorology file sources: NAM12</a:t>
            </a:r>
          </a:p>
          <a:p>
            <a:r>
              <a:rPr lang="en-US" sz="1200" kern="1200" dirty="0" smtClean="0">
                <a:solidFill>
                  <a:schemeClr val="tx1"/>
                </a:solidFill>
                <a:latin typeface="+mn-lt"/>
                <a:ea typeface="+mn-ea"/>
                <a:cs typeface="+mn-cs"/>
              </a:rPr>
              <a:t>No wet deposition (yes dry deposition)</a:t>
            </a:r>
          </a:p>
          <a:p>
            <a:r>
              <a:rPr lang="en-US" sz="1200" kern="1200" dirty="0" smtClean="0">
                <a:solidFill>
                  <a:schemeClr val="tx1"/>
                </a:solidFill>
                <a:latin typeface="+mn-lt"/>
                <a:ea typeface="+mn-ea"/>
                <a:cs typeface="+mn-cs"/>
              </a:rPr>
              <a:t>Release position: the National Mall. Lat: 38.89. Lon: -77.02. Height: 200m (basically tallest building in DC)</a:t>
            </a:r>
          </a:p>
          <a:p>
            <a:r>
              <a:rPr lang="en-US" sz="1200" kern="1200" dirty="0" smtClean="0">
                <a:solidFill>
                  <a:schemeClr val="tx1"/>
                </a:solidFill>
                <a:latin typeface="+mn-lt"/>
                <a:ea typeface="+mn-ea"/>
                <a:cs typeface="+mn-cs"/>
              </a:rPr>
              <a:t>Particle props 1: Particle props 1: "1.5 1.42 1.0"</a:t>
            </a:r>
          </a:p>
          <a:p>
            <a:r>
              <a:rPr lang="en-US" sz="1200" kern="1200" dirty="0" smtClean="0">
                <a:solidFill>
                  <a:schemeClr val="tx1"/>
                </a:solidFill>
                <a:latin typeface="+mn-lt"/>
                <a:ea typeface="+mn-ea"/>
                <a:cs typeface="+mn-cs"/>
              </a:rPr>
              <a:t>1 kg release</a:t>
            </a:r>
          </a:p>
          <a:p>
            <a:r>
              <a:rPr lang="en-US" sz="1200" kern="1200" dirty="0" smtClean="0">
                <a:solidFill>
                  <a:schemeClr val="tx1"/>
                </a:solidFill>
                <a:latin typeface="+mn-lt"/>
                <a:ea typeface="+mn-ea"/>
                <a:cs typeface="+mn-cs"/>
              </a:rPr>
              <a:t>Output is in </a:t>
            </a:r>
            <a:r>
              <a:rPr lang="en-US" sz="1200" kern="1200" dirty="0" err="1" smtClean="0">
                <a:solidFill>
                  <a:schemeClr val="tx1"/>
                </a:solidFill>
                <a:latin typeface="+mn-lt"/>
                <a:ea typeface="+mn-ea"/>
                <a:cs typeface="+mn-cs"/>
              </a:rPr>
              <a:t>picograms</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Note: you can see that after about 5 hours, none of the concentration is yellow or more red, which means that the anthrax is already very dispersed (every time it changes color, it decreases an order of magnitude) and potentially won’t be a large enough concentration to be lethal</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F201E5A-BCF1-4554-B701-C717321DBB7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JOSH</a:t>
            </a:r>
          </a:p>
          <a:p>
            <a:endParaRPr lang="en-US" dirty="0" smtClean="0"/>
          </a:p>
          <a:p>
            <a:r>
              <a:rPr lang="en-US" dirty="0" smtClean="0"/>
              <a:t>Average concentration over</a:t>
            </a:r>
            <a:r>
              <a:rPr lang="en-US" baseline="0" dirty="0" smtClean="0"/>
              <a:t> the 24 hour simulation</a:t>
            </a:r>
          </a:p>
          <a:p>
            <a:r>
              <a:rPr lang="en-US" baseline="0" dirty="0" smtClean="0"/>
              <a:t>On </a:t>
            </a:r>
            <a:r>
              <a:rPr lang="en-US" baseline="0" dirty="0" err="1" smtClean="0"/>
              <a:t>google</a:t>
            </a:r>
            <a:r>
              <a:rPr lang="en-US" baseline="0" dirty="0" smtClean="0"/>
              <a:t> earth, so easier to see</a:t>
            </a:r>
          </a:p>
          <a:p>
            <a:endParaRPr lang="en-US" baseline="0" dirty="0" smtClean="0"/>
          </a:p>
          <a:p>
            <a:r>
              <a:rPr lang="en-US" baseline="0" dirty="0" smtClean="0"/>
              <a:t>Purpose of our simulations:</a:t>
            </a:r>
          </a:p>
          <a:p>
            <a:pPr>
              <a:buFont typeface="Arial" pitchFamily="34" charset="0"/>
              <a:buChar char="•"/>
            </a:pPr>
            <a:r>
              <a:rPr lang="en-US" baseline="0" dirty="0" smtClean="0"/>
              <a:t> Once we have our rich pictures done, we will begin working on our models of interaction.</a:t>
            </a:r>
          </a:p>
          <a:p>
            <a:pPr>
              <a:buFont typeface="Arial" pitchFamily="34" charset="0"/>
              <a:buChar char="•"/>
            </a:pPr>
            <a:r>
              <a:rPr lang="en-US" baseline="0" dirty="0" smtClean="0"/>
              <a:t> This will show the timeline of a response to an anthrax attack, with all of the interactions between different actors</a:t>
            </a:r>
          </a:p>
          <a:p>
            <a:pPr>
              <a:buFont typeface="Arial" pitchFamily="34" charset="0"/>
              <a:buChar char="•"/>
            </a:pPr>
            <a:r>
              <a:rPr lang="en-US" dirty="0" smtClean="0"/>
              <a:t> We are</a:t>
            </a:r>
            <a:r>
              <a:rPr lang="en-US" baseline="0" dirty="0" smtClean="0"/>
              <a:t> interested in how it would look to an epidemiologist who wouldn’t necessarily know that an anthrax attack occurred, and would only have information about when people become symptomatic</a:t>
            </a:r>
          </a:p>
          <a:p>
            <a:pPr>
              <a:buFont typeface="Arial" pitchFamily="34" charset="0"/>
              <a:buChar char="•"/>
            </a:pPr>
            <a:endParaRPr lang="en-US" baseline="0" dirty="0" smtClean="0"/>
          </a:p>
          <a:p>
            <a:pPr>
              <a:buFont typeface="Arial" pitchFamily="34" charset="0"/>
              <a:buChar char="•"/>
            </a:pPr>
            <a:r>
              <a:rPr lang="en-US" baseline="0" dirty="0" smtClean="0"/>
              <a:t>To do this, we will use the </a:t>
            </a:r>
            <a:r>
              <a:rPr lang="en-US" baseline="0" dirty="0" err="1" smtClean="0"/>
              <a:t>hysplit</a:t>
            </a:r>
            <a:r>
              <a:rPr lang="en-US" baseline="0" dirty="0" smtClean="0"/>
              <a:t> dispersion simulation, and overlay a population density map to figure out when people will start getting sick</a:t>
            </a:r>
          </a:p>
          <a:p>
            <a:pPr>
              <a:buFont typeface="Arial" pitchFamily="34" charset="0"/>
              <a:buChar char="•"/>
            </a:pPr>
            <a:r>
              <a:rPr lang="en-US" baseline="0" dirty="0" smtClean="0"/>
              <a:t>The chance that someone who inhaled anthrax will get sick after a certain amount of time is given by a formula which calculates the chance that a single anthrax spore will germinate and the total number of spores in the body.</a:t>
            </a:r>
          </a:p>
          <a:p>
            <a:pPr>
              <a:buFont typeface="Arial" pitchFamily="34" charset="0"/>
              <a:buChar char="•"/>
            </a:pPr>
            <a:r>
              <a:rPr lang="en-US" baseline="0" dirty="0" smtClean="0"/>
              <a:t>Combining this probability with a population density map, we can determine when and where people will get sick.</a:t>
            </a:r>
          </a:p>
          <a:p>
            <a:pPr>
              <a:buFont typeface="Arial" pitchFamily="34" charset="0"/>
              <a:buChar char="•"/>
            </a:pPr>
            <a:endParaRPr lang="en-US" baseline="0" dirty="0" smtClean="0"/>
          </a:p>
          <a:p>
            <a:pPr>
              <a:buFont typeface="Arial" pitchFamily="34" charset="0"/>
              <a:buChar char="•"/>
            </a:pPr>
            <a:r>
              <a:rPr lang="en-US" baseline="0" dirty="0" smtClean="0"/>
              <a:t>We hypothesize that it will look something like this:</a:t>
            </a:r>
          </a:p>
          <a:p>
            <a:pPr>
              <a:buFont typeface="Arial" pitchFamily="34" charset="0"/>
              <a:buChar char="•"/>
            </a:pPr>
            <a:r>
              <a:rPr lang="en-US" baseline="0" dirty="0" smtClean="0"/>
              <a:t>CLICK: After about 24 hours, several cases near the initial release where the concentration is highest</a:t>
            </a:r>
          </a:p>
          <a:p>
            <a:pPr>
              <a:buFont typeface="Arial" pitchFamily="34" charset="0"/>
              <a:buChar char="•"/>
            </a:pPr>
            <a:r>
              <a:rPr lang="en-US" baseline="0" dirty="0" smtClean="0"/>
              <a:t>CLICK: Then, cases will appear sporadically</a:t>
            </a:r>
          </a:p>
          <a:p>
            <a:pPr>
              <a:buFont typeface="Arial" pitchFamily="34" charset="0"/>
              <a:buNone/>
            </a:pPr>
            <a:r>
              <a:rPr lang="en-US" baseline="0" dirty="0" smtClean="0"/>
              <a:t> </a:t>
            </a:r>
          </a:p>
          <a:p>
            <a:pPr>
              <a:buFont typeface="Arial" pitchFamily="34" charset="0"/>
              <a:buChar char="•"/>
            </a:pPr>
            <a:r>
              <a:rPr lang="en-US" baseline="0" dirty="0" smtClean="0"/>
              <a:t>We will run several simulations like this, but varying parameters</a:t>
            </a:r>
          </a:p>
          <a:p>
            <a:pPr>
              <a:buFont typeface="Arial" pitchFamily="34" charset="0"/>
              <a:buChar char="•"/>
            </a:pPr>
            <a:r>
              <a:rPr lang="en-US" baseline="0" dirty="0" smtClean="0"/>
              <a:t>With these simulation, we will look at our models of interaction and see how we would expect a response to occur</a:t>
            </a:r>
          </a:p>
          <a:p>
            <a:pPr>
              <a:buFont typeface="Arial" pitchFamily="34" charset="0"/>
              <a:buChar char="•"/>
            </a:pPr>
            <a:r>
              <a:rPr lang="en-US" baseline="0" dirty="0" smtClean="0"/>
              <a:t>We could also use this to predict any problems with the response. I.e. if one person happens to get sick in one of the low concentration areas, other people in the same area are still not likely to get sick. However, this person’s illness might have a major impact in the response, and the responders might devote the response there instead of where it is more needed.</a:t>
            </a:r>
          </a:p>
          <a:p>
            <a:pPr>
              <a:buFont typeface="Arial" pitchFamily="34" charset="0"/>
              <a:buChar char="•"/>
            </a:pPr>
            <a:endParaRPr lang="en-US" baseline="0" dirty="0" smtClean="0"/>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9F201E5A-BCF1-4554-B701-C717321DBB7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JOSH</a:t>
            </a:r>
          </a:p>
          <a:p>
            <a:endParaRPr lang="en-US" dirty="0" smtClean="0"/>
          </a:p>
          <a:p>
            <a:r>
              <a:rPr lang="en-US" dirty="0" smtClean="0"/>
              <a:t>Don’t speak</a:t>
            </a:r>
            <a:r>
              <a:rPr lang="en-US" baseline="0" dirty="0" smtClean="0"/>
              <a:t> in absolutes</a:t>
            </a:r>
          </a:p>
          <a:p>
            <a:r>
              <a:rPr lang="en-US" baseline="0" dirty="0" smtClean="0"/>
              <a:t>Connections: dr. </a:t>
            </a:r>
            <a:r>
              <a:rPr lang="en-US" baseline="0" dirty="0" err="1" smtClean="0"/>
              <a:t>herrmann</a:t>
            </a:r>
            <a:r>
              <a:rPr lang="en-US" baseline="0" dirty="0" smtClean="0"/>
              <a:t>, academics, health officials, government contacts, family</a:t>
            </a:r>
            <a:endParaRPr lang="en-US" dirty="0"/>
          </a:p>
        </p:txBody>
      </p:sp>
      <p:sp>
        <p:nvSpPr>
          <p:cNvPr id="4" name="Slide Number Placeholder 3"/>
          <p:cNvSpPr>
            <a:spLocks noGrp="1"/>
          </p:cNvSpPr>
          <p:nvPr>
            <p:ph type="sldNum" sz="quarter" idx="10"/>
          </p:nvPr>
        </p:nvSpPr>
        <p:spPr/>
        <p:txBody>
          <a:bodyPr/>
          <a:lstStyle/>
          <a:p>
            <a:fld id="{9636C9E7-55B2-4B63-B6B4-6772FFD64366}"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JOSH</a:t>
            </a:r>
          </a:p>
          <a:p>
            <a:endParaRPr lang="en-US" dirty="0" smtClean="0"/>
          </a:p>
          <a:p>
            <a:r>
              <a:rPr lang="en-US" dirty="0" smtClean="0"/>
              <a:t>Apply </a:t>
            </a:r>
            <a:r>
              <a:rPr lang="en-US" dirty="0" err="1" smtClean="0"/>
              <a:t>ssm</a:t>
            </a:r>
            <a:r>
              <a:rPr lang="en-US" dirty="0" smtClean="0"/>
              <a:t> to this</a:t>
            </a:r>
            <a:endParaRPr lang="en-US" dirty="0"/>
          </a:p>
        </p:txBody>
      </p:sp>
      <p:sp>
        <p:nvSpPr>
          <p:cNvPr id="4" name="Slide Number Placeholder 3"/>
          <p:cNvSpPr>
            <a:spLocks noGrp="1"/>
          </p:cNvSpPr>
          <p:nvPr>
            <p:ph type="sldNum" sz="quarter" idx="10"/>
          </p:nvPr>
        </p:nvSpPr>
        <p:spPr/>
        <p:txBody>
          <a:bodyPr/>
          <a:lstStyle/>
          <a:p>
            <a:fld id="{9636C9E7-55B2-4B63-B6B4-6772FFD64366}"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JOSH</a:t>
            </a:r>
          </a:p>
          <a:p>
            <a:endParaRPr lang="en-US" dirty="0" smtClean="0"/>
          </a:p>
          <a:p>
            <a:r>
              <a:rPr lang="en-US" dirty="0" smtClean="0"/>
              <a:t>Currently in process of using a trial offer of </a:t>
            </a:r>
            <a:r>
              <a:rPr lang="en-US" dirty="0" err="1" smtClean="0"/>
              <a:t>LandScan</a:t>
            </a:r>
            <a:r>
              <a:rPr lang="en-US" dirty="0" smtClean="0"/>
              <a:t>.</a:t>
            </a:r>
            <a:r>
              <a:rPr lang="en-US" baseline="0" dirty="0" smtClean="0"/>
              <a:t> If good results, UMD Library will purchase and have it ready by summer. In the mean time, we will use 2000 Census data. </a:t>
            </a:r>
            <a:r>
              <a:rPr lang="en-US" dirty="0" smtClean="0"/>
              <a:t>May not require </a:t>
            </a:r>
            <a:r>
              <a:rPr lang="en-US" dirty="0" err="1" smtClean="0"/>
              <a:t>ArcGIS</a:t>
            </a:r>
            <a:r>
              <a:rPr lang="en-US" dirty="0" smtClean="0"/>
              <a:t>.</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JOSH</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JOSH</a:t>
            </a:r>
            <a:endParaRPr lang="en-US" dirty="0"/>
          </a:p>
        </p:txBody>
      </p:sp>
      <p:sp>
        <p:nvSpPr>
          <p:cNvPr id="4" name="Slide Number Placeholder 3"/>
          <p:cNvSpPr>
            <a:spLocks noGrp="1"/>
          </p:cNvSpPr>
          <p:nvPr>
            <p:ph type="sldNum" sz="quarter" idx="10"/>
          </p:nvPr>
        </p:nvSpPr>
        <p:spPr/>
        <p:txBody>
          <a:bodyPr/>
          <a:lstStyle/>
          <a:p>
            <a:fld id="{C73AEC2C-6217-8F46-8F63-68591D6CA752}"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4A359FB-6ADE-A342-88F7-474D1BEE26D4}" type="datetimeFigureOut">
              <a:rPr lang="en-US" smtClean="0"/>
              <a:pPr/>
              <a:t>11/7/2011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481E4F8-8785-CA4E-AC82-5598AF92C5A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A359FB-6ADE-A342-88F7-474D1BEE26D4}" type="datetimeFigureOut">
              <a:rPr lang="en-US" smtClean="0"/>
              <a:pPr/>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81E4F8-8785-CA4E-AC82-5598AF92C5A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4A359FB-6ADE-A342-88F7-474D1BEE26D4}" type="datetimeFigureOut">
              <a:rPr lang="en-US" smtClean="0"/>
              <a:pPr/>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81E4F8-8785-CA4E-AC82-5598AF92C5A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A359FB-6ADE-A342-88F7-474D1BEE26D4}" type="datetimeFigureOut">
              <a:rPr lang="en-US" smtClean="0"/>
              <a:pPr/>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81E4F8-8785-CA4E-AC82-5598AF92C5A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4A359FB-6ADE-A342-88F7-474D1BEE26D4}" type="datetimeFigureOut">
              <a:rPr lang="en-US" smtClean="0"/>
              <a:pPr/>
              <a:t>11/7/2011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81E4F8-8785-CA4E-AC82-5598AF92C5A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4A359FB-6ADE-A342-88F7-474D1BEE26D4}" type="datetimeFigureOut">
              <a:rPr lang="en-US" smtClean="0"/>
              <a:pPr/>
              <a:t>11/7/2011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81E4F8-8785-CA4E-AC82-5598AF92C5A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A359FB-6ADE-A342-88F7-474D1BEE26D4}" type="datetimeFigureOut">
              <a:rPr lang="en-US" smtClean="0"/>
              <a:pPr/>
              <a:t>11/7/2011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81E4F8-8785-CA4E-AC82-5598AF92C5A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A359FB-6ADE-A342-88F7-474D1BEE26D4}" type="datetimeFigureOut">
              <a:rPr lang="en-US" smtClean="0"/>
              <a:pPr/>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81E4F8-8785-CA4E-AC82-5598AF92C5A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A359FB-6ADE-A342-88F7-474D1BEE26D4}" type="datetimeFigureOut">
              <a:rPr lang="en-US" smtClean="0"/>
              <a:pPr/>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481E4F8-8785-CA4E-AC82-5598AF92C5AC}"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A359FB-6ADE-A342-88F7-474D1BEE26D4}" type="datetimeFigureOut">
              <a:rPr lang="en-US" smtClean="0"/>
              <a:pPr/>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81E4F8-8785-CA4E-AC82-5598AF92C5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A359FB-6ADE-A342-88F7-474D1BEE26D4}" type="datetimeFigureOut">
              <a:rPr lang="en-US" smtClean="0"/>
              <a:pPr/>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81E4F8-8785-CA4E-AC82-5598AF92C5A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A359FB-6ADE-A342-88F7-474D1BEE26D4}" type="datetimeFigureOut">
              <a:rPr lang="en-US" smtClean="0"/>
              <a:pPr/>
              <a:t>11/7/2011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481E4F8-8785-CA4E-AC82-5598AF92C5AC}"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772400" cy="1829761"/>
          </a:xfrm>
        </p:spPr>
        <p:txBody>
          <a:bodyPr>
            <a:normAutofit/>
          </a:bodyPr>
          <a:lstStyle/>
          <a:p>
            <a:pPr algn="ctr"/>
            <a:r>
              <a:rPr lang="en-US" sz="6600" dirty="0" smtClean="0"/>
              <a:t>BIOCOUNTER</a:t>
            </a:r>
            <a:endParaRPr lang="en-US" sz="6600" dirty="0"/>
          </a:p>
        </p:txBody>
      </p:sp>
      <p:sp>
        <p:nvSpPr>
          <p:cNvPr id="3" name="Subtitle 2"/>
          <p:cNvSpPr>
            <a:spLocks noGrp="1"/>
          </p:cNvSpPr>
          <p:nvPr>
            <p:ph type="subTitle" idx="1"/>
          </p:nvPr>
        </p:nvSpPr>
        <p:spPr>
          <a:xfrm>
            <a:off x="685800" y="1752600"/>
            <a:ext cx="7772400" cy="5105400"/>
          </a:xfrm>
        </p:spPr>
        <p:txBody>
          <a:bodyPr>
            <a:normAutofit fontScale="92500" lnSpcReduction="10000"/>
          </a:bodyPr>
          <a:lstStyle/>
          <a:p>
            <a:pPr algn="ctr"/>
            <a:r>
              <a:rPr lang="en-US" sz="2400" b="1" dirty="0" err="1" smtClean="0">
                <a:latin typeface="Garamond" pitchFamily="18" charset="0"/>
              </a:rPr>
              <a:t>Bioweapon</a:t>
            </a:r>
            <a:r>
              <a:rPr lang="en-US" sz="2400" b="1" dirty="0" smtClean="0">
                <a:latin typeface="Garamond" pitchFamily="18" charset="0"/>
              </a:rPr>
              <a:t> Inhibition Operating Containment Unit for the Negation of Terrorist Entities and Radicals</a:t>
            </a:r>
          </a:p>
          <a:p>
            <a:pPr algn="ctr"/>
            <a:endParaRPr lang="en-US" sz="2400" dirty="0" smtClean="0">
              <a:latin typeface="Garamond" pitchFamily="18" charset="0"/>
            </a:endParaRPr>
          </a:p>
          <a:p>
            <a:pPr algn="l"/>
            <a:r>
              <a:rPr lang="en-US" sz="2000" dirty="0" smtClean="0">
                <a:latin typeface="Garamond" pitchFamily="18" charset="0"/>
              </a:rPr>
              <a:t>Kyle </a:t>
            </a:r>
            <a:r>
              <a:rPr lang="en-US" sz="2000" dirty="0" err="1" smtClean="0">
                <a:latin typeface="Garamond" pitchFamily="18" charset="0"/>
              </a:rPr>
              <a:t>Jamolin</a:t>
            </a:r>
            <a:endParaRPr lang="en-US" sz="2000" dirty="0" smtClean="0">
              <a:latin typeface="Garamond" pitchFamily="18" charset="0"/>
            </a:endParaRPr>
          </a:p>
          <a:p>
            <a:pPr algn="l"/>
            <a:r>
              <a:rPr lang="en-US" sz="2000" dirty="0" smtClean="0">
                <a:latin typeface="Garamond" pitchFamily="18" charset="0"/>
              </a:rPr>
              <a:t>Jon Saltzman</a:t>
            </a:r>
          </a:p>
          <a:p>
            <a:pPr algn="l"/>
            <a:r>
              <a:rPr lang="en-US" sz="2000" dirty="0" smtClean="0">
                <a:latin typeface="Garamond" pitchFamily="18" charset="0"/>
              </a:rPr>
              <a:t>Darrell Schaefer</a:t>
            </a:r>
          </a:p>
          <a:p>
            <a:pPr algn="l"/>
            <a:r>
              <a:rPr lang="en-US" sz="2000" dirty="0" smtClean="0">
                <a:latin typeface="Garamond" pitchFamily="18" charset="0"/>
              </a:rPr>
              <a:t>Sebastian Serrano</a:t>
            </a:r>
          </a:p>
          <a:p>
            <a:pPr algn="l"/>
            <a:r>
              <a:rPr lang="en-US" sz="2000" dirty="0" smtClean="0">
                <a:latin typeface="Garamond" pitchFamily="18" charset="0"/>
              </a:rPr>
              <a:t>Aaron Shim</a:t>
            </a:r>
          </a:p>
          <a:p>
            <a:pPr algn="l"/>
            <a:r>
              <a:rPr lang="en-US" sz="2000" dirty="0" smtClean="0">
                <a:latin typeface="Garamond" pitchFamily="18" charset="0"/>
              </a:rPr>
              <a:t>Josh Sloane</a:t>
            </a:r>
          </a:p>
          <a:p>
            <a:pPr algn="l"/>
            <a:endParaRPr lang="en-US" sz="2000" dirty="0" smtClean="0">
              <a:latin typeface="Garamond" pitchFamily="18" charset="0"/>
            </a:endParaRPr>
          </a:p>
          <a:p>
            <a:pPr algn="l"/>
            <a:r>
              <a:rPr lang="en-US" sz="2000" dirty="0" smtClean="0">
                <a:latin typeface="Garamond" pitchFamily="18" charset="0"/>
              </a:rPr>
              <a:t>Speakers: Darrell Schaefer, Sebastian Serrano,</a:t>
            </a:r>
          </a:p>
          <a:p>
            <a:pPr algn="l"/>
            <a:r>
              <a:rPr lang="en-US" sz="2000" dirty="0" smtClean="0">
                <a:latin typeface="Garamond" pitchFamily="18" charset="0"/>
              </a:rPr>
              <a:t>                and Josh Sloane </a:t>
            </a:r>
          </a:p>
          <a:p>
            <a:pPr algn="l"/>
            <a:endParaRPr lang="en-US" sz="2000" dirty="0" smtClean="0">
              <a:latin typeface="Garamond" pitchFamily="18" charset="0"/>
            </a:endParaRPr>
          </a:p>
          <a:p>
            <a:pPr algn="l"/>
            <a:r>
              <a:rPr lang="en-US" sz="2000" dirty="0" smtClean="0">
                <a:latin typeface="Garamond" pitchFamily="18" charset="0"/>
              </a:rPr>
              <a:t>Mentor: Dr. Jeffrey Herrmann</a:t>
            </a:r>
          </a:p>
          <a:p>
            <a:pPr algn="l"/>
            <a:r>
              <a:rPr lang="en-US" sz="2000" dirty="0" smtClean="0">
                <a:latin typeface="Garamond" pitchFamily="18" charset="0"/>
              </a:rPr>
              <a:t>Librarian: Jim Miller</a:t>
            </a:r>
          </a:p>
          <a:p>
            <a:pPr algn="l"/>
            <a:endParaRPr lang="en-US" sz="2000" dirty="0" smtClean="0">
              <a:latin typeface="Garamond" pitchFamily="18" charset="0"/>
            </a:endParaRPr>
          </a:p>
        </p:txBody>
      </p:sp>
      <p:pic>
        <p:nvPicPr>
          <p:cNvPr id="37890" name="Picture 2" descr="http://profile.ak.fbcdn.net/hprofile-ak-snc4/50336_62970889813_6673794_n.jpg"/>
          <p:cNvPicPr>
            <a:picLocks noChangeAspect="1" noChangeArrowheads="1"/>
          </p:cNvPicPr>
          <p:nvPr/>
        </p:nvPicPr>
        <p:blipFill>
          <a:blip r:embed="rId4" cstate="print"/>
          <a:srcRect/>
          <a:stretch>
            <a:fillRect/>
          </a:stretch>
        </p:blipFill>
        <p:spPr bwMode="auto">
          <a:xfrm>
            <a:off x="5791200" y="3429000"/>
            <a:ext cx="2362200" cy="2586611"/>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Research Problem</a:t>
            </a:r>
          </a:p>
          <a:p>
            <a:r>
              <a:rPr lang="en-US" dirty="0" smtClean="0"/>
              <a:t>Purpose</a:t>
            </a:r>
          </a:p>
          <a:p>
            <a:r>
              <a:rPr lang="en-US" dirty="0" smtClean="0"/>
              <a:t>Literature Review</a:t>
            </a:r>
          </a:p>
          <a:p>
            <a:r>
              <a:rPr lang="en-US" dirty="0" smtClean="0"/>
              <a:t>Methodology</a:t>
            </a:r>
          </a:p>
          <a:p>
            <a:r>
              <a:rPr lang="en-US" dirty="0" smtClean="0"/>
              <a:t>Interviews</a:t>
            </a:r>
          </a:p>
          <a:p>
            <a:r>
              <a:rPr lang="en-US" dirty="0" smtClean="0"/>
              <a:t>Rich Pictures</a:t>
            </a:r>
          </a:p>
          <a:p>
            <a:r>
              <a:rPr lang="en-US" dirty="0" smtClean="0"/>
              <a:t>Simulations</a:t>
            </a:r>
          </a:p>
          <a:p>
            <a:r>
              <a:rPr lang="en-US" dirty="0" smtClean="0"/>
              <a:t>Conclusion</a:t>
            </a:r>
          </a:p>
          <a:p>
            <a:r>
              <a:rPr lang="en-US" dirty="0" smtClean="0"/>
              <a:t>Timeline/Budget</a:t>
            </a:r>
          </a:p>
          <a:p>
            <a:r>
              <a:rPr lang="en-US" dirty="0" smtClean="0"/>
              <a:t>Advice</a:t>
            </a:r>
            <a:endParaRPr lang="en-US" dirty="0"/>
          </a:p>
        </p:txBody>
      </p:sp>
      <p:pic>
        <p:nvPicPr>
          <p:cNvPr id="46082" name="Picture 2"/>
          <p:cNvPicPr>
            <a:picLocks noChangeAspect="1" noChangeArrowheads="1"/>
          </p:cNvPicPr>
          <p:nvPr/>
        </p:nvPicPr>
        <p:blipFill>
          <a:blip r:embed="rId3"/>
          <a:srcRect/>
          <a:stretch>
            <a:fillRect/>
          </a:stretch>
        </p:blipFill>
        <p:spPr bwMode="auto">
          <a:xfrm>
            <a:off x="4882774" y="1935480"/>
            <a:ext cx="3175000" cy="3022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Problem</a:t>
            </a:r>
            <a:endParaRPr lang="en-US" dirty="0"/>
          </a:p>
        </p:txBody>
      </p:sp>
      <p:sp>
        <p:nvSpPr>
          <p:cNvPr id="3" name="Content Placeholder 2"/>
          <p:cNvSpPr>
            <a:spLocks noGrp="1"/>
          </p:cNvSpPr>
          <p:nvPr>
            <p:ph idx="1"/>
          </p:nvPr>
        </p:nvSpPr>
        <p:spPr/>
        <p:txBody>
          <a:bodyPr>
            <a:normAutofit/>
          </a:bodyPr>
          <a:lstStyle/>
          <a:p>
            <a:r>
              <a:rPr lang="en-US" b="1" dirty="0" smtClean="0">
                <a:latin typeface="Garamond" pitchFamily="18" charset="0"/>
              </a:rPr>
              <a:t>Problem</a:t>
            </a:r>
            <a:r>
              <a:rPr lang="en-US" dirty="0" smtClean="0">
                <a:latin typeface="Garamond" pitchFamily="18" charset="0"/>
              </a:rPr>
              <a:t>: ambiguity and disorganization among local, state, and federal entities after aerosolized anthrax release</a:t>
            </a:r>
          </a:p>
          <a:p>
            <a:endParaRPr lang="en-US" dirty="0" smtClean="0">
              <a:latin typeface="Garamond" pitchFamily="18" charset="0"/>
            </a:endParaRPr>
          </a:p>
          <a:p>
            <a:r>
              <a:rPr lang="en-US" b="1" dirty="0" smtClean="0">
                <a:latin typeface="Garamond" pitchFamily="18" charset="0"/>
              </a:rPr>
              <a:t>Question:  </a:t>
            </a:r>
            <a:r>
              <a:rPr lang="en-US" dirty="0" smtClean="0">
                <a:latin typeface="Garamond" pitchFamily="18" charset="0"/>
              </a:rPr>
              <a:t>What are the problems after an attack?:</a:t>
            </a:r>
          </a:p>
          <a:p>
            <a:pPr>
              <a:buNone/>
            </a:pPr>
            <a:r>
              <a:rPr lang="en-US" sz="2400" dirty="0" smtClean="0">
                <a:latin typeface="Garamond" pitchFamily="18" charset="0"/>
              </a:rPr>
              <a:t> - Surveillance</a:t>
            </a:r>
          </a:p>
          <a:p>
            <a:pPr>
              <a:buNone/>
            </a:pPr>
            <a:r>
              <a:rPr lang="en-US" sz="2400" dirty="0" smtClean="0">
                <a:latin typeface="Garamond" pitchFamily="18" charset="0"/>
              </a:rPr>
              <a:t> - Investigation</a:t>
            </a:r>
          </a:p>
          <a:p>
            <a:pPr>
              <a:buNone/>
            </a:pPr>
            <a:r>
              <a:rPr lang="en-US" sz="2400" dirty="0" smtClean="0">
                <a:latin typeface="Garamond" pitchFamily="18" charset="0"/>
              </a:rPr>
              <a:t> - Determining response</a:t>
            </a:r>
          </a:p>
          <a:p>
            <a:pPr>
              <a:buNone/>
            </a:pPr>
            <a:r>
              <a:rPr lang="en-US" sz="2400" dirty="0" smtClean="0">
                <a:latin typeface="Garamond" pitchFamily="18" charset="0"/>
              </a:rPr>
              <a:t> - Executing response</a:t>
            </a:r>
          </a:p>
          <a:p>
            <a:pPr algn="ctr">
              <a:buNone/>
            </a:pPr>
            <a:r>
              <a:rPr lang="en-US" i="1" dirty="0" smtClean="0"/>
              <a:t> </a:t>
            </a:r>
          </a:p>
          <a:p>
            <a:pPr>
              <a:buNone/>
            </a:pPr>
            <a:endParaRPr lang="en-US" i="1" dirty="0" smtClean="0"/>
          </a:p>
          <a:p>
            <a:pPr>
              <a:buNone/>
            </a:pPr>
            <a:endParaRPr lang="en-US" i="1" dirty="0" smtClean="0"/>
          </a:p>
          <a:p>
            <a:pPr>
              <a:buNone/>
            </a:pPr>
            <a:endParaRPr lang="en-US" dirty="0" smtClean="0"/>
          </a:p>
          <a:p>
            <a:pPr>
              <a:buNone/>
            </a:pPr>
            <a:endParaRPr lang="en-US" dirty="0" smtClean="0"/>
          </a:p>
        </p:txBody>
      </p:sp>
      <p:sp>
        <p:nvSpPr>
          <p:cNvPr id="5" name="Footer Placeholder 4"/>
          <p:cNvSpPr>
            <a:spLocks noGrp="1"/>
          </p:cNvSpPr>
          <p:nvPr>
            <p:ph type="ftr" sz="quarter" idx="11"/>
          </p:nvPr>
        </p:nvSpPr>
        <p:spPr/>
        <p:txBody>
          <a:bodyPr/>
          <a:lstStyle/>
          <a:p>
            <a:r>
              <a:rPr lang="en-US" smtClean="0"/>
              <a:t>BIOCOUNTER</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a:xfrm>
            <a:off x="381000" y="1524000"/>
            <a:ext cx="4648200" cy="4800600"/>
          </a:xfrm>
        </p:spPr>
        <p:txBody>
          <a:bodyPr>
            <a:normAutofit fontScale="92500" lnSpcReduction="20000"/>
          </a:bodyPr>
          <a:lstStyle/>
          <a:p>
            <a:pPr>
              <a:buNone/>
            </a:pPr>
            <a:endParaRPr lang="en-US" b="1" dirty="0" smtClean="0">
              <a:latin typeface="Garamond" pitchFamily="18" charset="0"/>
            </a:endParaRPr>
          </a:p>
          <a:p>
            <a:r>
              <a:rPr lang="en-US" b="1" dirty="0" smtClean="0">
                <a:latin typeface="Garamond" pitchFamily="18" charset="0"/>
              </a:rPr>
              <a:t>Purpose of our research: </a:t>
            </a:r>
            <a:r>
              <a:rPr lang="en-US" dirty="0" smtClean="0">
                <a:latin typeface="Garamond" pitchFamily="18" charset="0"/>
              </a:rPr>
              <a:t>To determine ways to improve the investigation and decision making of the response to an outdoor aerosolized anthrax attack in the DC metropolitan area </a:t>
            </a:r>
          </a:p>
          <a:p>
            <a:endParaRPr lang="en-US" dirty="0" smtClean="0">
              <a:latin typeface="Garamond" pitchFamily="18" charset="0"/>
            </a:endParaRPr>
          </a:p>
          <a:p>
            <a:r>
              <a:rPr lang="en-US" b="1" dirty="0" smtClean="0">
                <a:latin typeface="Garamond" pitchFamily="18" charset="0"/>
              </a:rPr>
              <a:t>Hypothesis: </a:t>
            </a:r>
            <a:r>
              <a:rPr lang="en-US" dirty="0" smtClean="0">
                <a:latin typeface="Garamond" pitchFamily="18" charset="0"/>
              </a:rPr>
              <a:t>We will determine improvements to procedures and communication between organizations that, if implemented, would decrease response time and casualties in the event of an anthrax release.</a:t>
            </a:r>
          </a:p>
          <a:p>
            <a:pPr>
              <a:buNone/>
            </a:pPr>
            <a:endParaRPr lang="en-US" dirty="0" smtClean="0">
              <a:latin typeface="Garamond" pitchFamily="18" charset="0"/>
            </a:endParaRPr>
          </a:p>
        </p:txBody>
      </p:sp>
      <p:sp>
        <p:nvSpPr>
          <p:cNvPr id="6" name="Footer Placeholder 5"/>
          <p:cNvSpPr>
            <a:spLocks noGrp="1"/>
          </p:cNvSpPr>
          <p:nvPr>
            <p:ph type="ftr" sz="quarter" idx="11"/>
          </p:nvPr>
        </p:nvSpPr>
        <p:spPr/>
        <p:txBody>
          <a:bodyPr/>
          <a:lstStyle/>
          <a:p>
            <a:r>
              <a:rPr lang="en-US" smtClean="0"/>
              <a:t>BIOCOUNTER</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pic>
        <p:nvPicPr>
          <p:cNvPr id="8196" name="Picture 4" descr="http://4.bp.blogspot.com/_Ns3vXkHzq5c/TNoXGU6aXiI/AAAAAAAADiw/JCr7X2huM-k/s1600/washington-dc1.jpg"/>
          <p:cNvPicPr>
            <a:picLocks noChangeAspect="1" noChangeArrowheads="1"/>
          </p:cNvPicPr>
          <p:nvPr/>
        </p:nvPicPr>
        <p:blipFill>
          <a:blip r:embed="rId4" cstate="print"/>
          <a:srcRect/>
          <a:stretch>
            <a:fillRect/>
          </a:stretch>
        </p:blipFill>
        <p:spPr bwMode="auto">
          <a:xfrm>
            <a:off x="5181600" y="2514600"/>
            <a:ext cx="3741085" cy="289560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Literature Review</a:t>
            </a:r>
          </a:p>
        </p:txBody>
      </p:sp>
      <p:sp>
        <p:nvSpPr>
          <p:cNvPr id="3" name="Content Placeholder 2"/>
          <p:cNvSpPr>
            <a:spLocks noGrp="1"/>
          </p:cNvSpPr>
          <p:nvPr>
            <p:ph idx="1"/>
          </p:nvPr>
        </p:nvSpPr>
        <p:spPr/>
        <p:txBody>
          <a:bodyPr>
            <a:normAutofit fontScale="92500" lnSpcReduction="10000"/>
          </a:bodyPr>
          <a:lstStyle/>
          <a:p>
            <a:r>
              <a:rPr lang="en-US" sz="2000" b="1" dirty="0">
                <a:latin typeface="Garamond" pitchFamily="18" charset="0"/>
              </a:rPr>
              <a:t>Surveillance</a:t>
            </a:r>
          </a:p>
          <a:p>
            <a:pPr>
              <a:buNone/>
            </a:pPr>
            <a:r>
              <a:rPr lang="en-US" sz="2000" dirty="0">
                <a:latin typeface="Garamond" pitchFamily="18" charset="0"/>
              </a:rPr>
              <a:t> -</a:t>
            </a:r>
            <a:r>
              <a:rPr lang="en-US" sz="2000" dirty="0" smtClean="0">
                <a:latin typeface="Garamond" pitchFamily="18" charset="0"/>
              </a:rPr>
              <a:t> Technological: </a:t>
            </a:r>
            <a:r>
              <a:rPr lang="en-US" sz="2000" dirty="0" err="1" smtClean="0">
                <a:latin typeface="Garamond" pitchFamily="18" charset="0"/>
              </a:rPr>
              <a:t>BioWatch</a:t>
            </a:r>
            <a:endParaRPr lang="en-US" sz="2000" dirty="0" smtClean="0">
              <a:latin typeface="Garamond" pitchFamily="18" charset="0"/>
            </a:endParaRPr>
          </a:p>
          <a:p>
            <a:pPr>
              <a:buNone/>
            </a:pPr>
            <a:r>
              <a:rPr lang="en-US" sz="2000" dirty="0">
                <a:latin typeface="Garamond" pitchFamily="18" charset="0"/>
              </a:rPr>
              <a:t> -</a:t>
            </a:r>
            <a:r>
              <a:rPr lang="en-US" sz="2000" dirty="0" smtClean="0">
                <a:latin typeface="Garamond" pitchFamily="18" charset="0"/>
              </a:rPr>
              <a:t> </a:t>
            </a:r>
            <a:r>
              <a:rPr lang="en-US" sz="2000" dirty="0" err="1" smtClean="0">
                <a:latin typeface="Garamond" pitchFamily="18" charset="0"/>
              </a:rPr>
              <a:t>Syndromic</a:t>
            </a:r>
            <a:r>
              <a:rPr lang="en-US" sz="2000" dirty="0" smtClean="0">
                <a:latin typeface="Garamond" pitchFamily="18" charset="0"/>
              </a:rPr>
              <a:t>: </a:t>
            </a:r>
            <a:r>
              <a:rPr lang="en-US" sz="2000" dirty="0" err="1" smtClean="0">
                <a:latin typeface="Garamond" pitchFamily="18" charset="0"/>
              </a:rPr>
              <a:t>BioSense</a:t>
            </a:r>
            <a:r>
              <a:rPr lang="en-US" sz="2000" dirty="0" smtClean="0">
                <a:latin typeface="Garamond" pitchFamily="18" charset="0"/>
              </a:rPr>
              <a:t>, </a:t>
            </a:r>
            <a:r>
              <a:rPr lang="en-US" sz="2000" dirty="0">
                <a:latin typeface="Garamond" pitchFamily="18" charset="0"/>
              </a:rPr>
              <a:t>hospital reports, pharmaceutical purchases</a:t>
            </a:r>
          </a:p>
          <a:p>
            <a:pPr>
              <a:buNone/>
            </a:pPr>
            <a:endParaRPr lang="en-US" sz="2000" i="1" dirty="0">
              <a:latin typeface="Garamond" pitchFamily="18" charset="0"/>
            </a:endParaRPr>
          </a:p>
          <a:p>
            <a:r>
              <a:rPr lang="en-US" sz="2000" b="1" dirty="0">
                <a:latin typeface="Garamond" pitchFamily="18" charset="0"/>
              </a:rPr>
              <a:t>Response</a:t>
            </a:r>
          </a:p>
          <a:p>
            <a:pPr>
              <a:buNone/>
            </a:pPr>
            <a:r>
              <a:rPr lang="en-US" sz="2000" i="1" dirty="0">
                <a:latin typeface="Garamond" pitchFamily="18" charset="0"/>
              </a:rPr>
              <a:t> </a:t>
            </a:r>
            <a:r>
              <a:rPr lang="en-US" sz="2000" dirty="0">
                <a:latin typeface="Garamond" pitchFamily="18" charset="0"/>
              </a:rPr>
              <a:t>- Cities Readiness Initiative (CRI</a:t>
            </a:r>
            <a:r>
              <a:rPr lang="en-US" sz="2000" dirty="0" smtClean="0">
                <a:latin typeface="Garamond" pitchFamily="18" charset="0"/>
              </a:rPr>
              <a:t>)</a:t>
            </a:r>
          </a:p>
          <a:p>
            <a:pPr>
              <a:buNone/>
            </a:pPr>
            <a:r>
              <a:rPr lang="en-US" sz="2000" dirty="0">
                <a:latin typeface="Garamond" pitchFamily="18" charset="0"/>
              </a:rPr>
              <a:t> - Incident Command System (ICS</a:t>
            </a:r>
            <a:r>
              <a:rPr lang="en-US" sz="2000" dirty="0" smtClean="0">
                <a:latin typeface="Garamond" pitchFamily="18" charset="0"/>
              </a:rPr>
              <a:t>)</a:t>
            </a:r>
          </a:p>
          <a:p>
            <a:pPr>
              <a:buNone/>
            </a:pPr>
            <a:r>
              <a:rPr lang="en-US" sz="2000" dirty="0">
                <a:latin typeface="Garamond" pitchFamily="18" charset="0"/>
              </a:rPr>
              <a:t> - National Incident Management System (NIMS)</a:t>
            </a:r>
          </a:p>
          <a:p>
            <a:pPr>
              <a:buNone/>
            </a:pPr>
            <a:r>
              <a:rPr lang="en-US" sz="2000" dirty="0">
                <a:latin typeface="Garamond" pitchFamily="18" charset="0"/>
              </a:rPr>
              <a:t> - National Response </a:t>
            </a:r>
            <a:r>
              <a:rPr lang="en-US" sz="2000" dirty="0" smtClean="0">
                <a:latin typeface="Garamond" pitchFamily="18" charset="0"/>
              </a:rPr>
              <a:t>Framework (NRF)</a:t>
            </a:r>
          </a:p>
          <a:p>
            <a:pPr>
              <a:buNone/>
            </a:pPr>
            <a:r>
              <a:rPr lang="en-US" sz="2000" dirty="0">
                <a:latin typeface="Garamond" pitchFamily="18" charset="0"/>
              </a:rPr>
              <a:t> </a:t>
            </a:r>
            <a:r>
              <a:rPr lang="en-US" sz="2000" dirty="0" smtClean="0">
                <a:latin typeface="Garamond" pitchFamily="18" charset="0"/>
              </a:rPr>
              <a:t>- District Response Plan (DRP)</a:t>
            </a:r>
            <a:endParaRPr lang="en-US" sz="2000" dirty="0">
              <a:latin typeface="Garamond" pitchFamily="18" charset="0"/>
            </a:endParaRPr>
          </a:p>
          <a:p>
            <a:endParaRPr lang="en-US" sz="2000" dirty="0" smtClean="0">
              <a:latin typeface="Garamond" pitchFamily="18" charset="0"/>
            </a:endParaRPr>
          </a:p>
          <a:p>
            <a:r>
              <a:rPr lang="en-US" sz="2000" b="1" dirty="0" smtClean="0">
                <a:latin typeface="Garamond" pitchFamily="18" charset="0"/>
              </a:rPr>
              <a:t>Technology</a:t>
            </a:r>
          </a:p>
          <a:p>
            <a:pPr marL="0" indent="0">
              <a:buNone/>
            </a:pPr>
            <a:r>
              <a:rPr lang="en-US" sz="2000" b="1" dirty="0">
                <a:latin typeface="Garamond" pitchFamily="18" charset="0"/>
              </a:rPr>
              <a:t> </a:t>
            </a:r>
            <a:r>
              <a:rPr lang="en-US" sz="2000" dirty="0" smtClean="0">
                <a:latin typeface="Garamond" pitchFamily="18" charset="0"/>
              </a:rPr>
              <a:t>- Plume modeling (HYSPLIT)</a:t>
            </a:r>
          </a:p>
        </p:txBody>
      </p:sp>
    </p:spTree>
    <p:extLst>
      <p:ext uri="{BB962C8B-B14F-4D97-AF65-F5344CB8AC3E}">
        <p14:creationId xmlns:mc="http://schemas.openxmlformats.org/markup-compatibility/2006" xmlns:mv="urn:schemas-microsoft-com:mac:vml" xmlns="" xmlns:p14="http://schemas.microsoft.com/office/powerpoint/2010/main" val="38615561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normAutofit/>
          </a:bodyPr>
          <a:lstStyle/>
          <a:p>
            <a:endParaRPr lang="en-US" sz="2400" dirty="0" smtClean="0"/>
          </a:p>
          <a:p>
            <a:endParaRPr lang="en-US" sz="2400" dirty="0"/>
          </a:p>
          <a:p>
            <a:r>
              <a:rPr lang="en-US" sz="2400" dirty="0" smtClean="0"/>
              <a:t>Interviews, documents,</a:t>
            </a:r>
          </a:p>
          <a:p>
            <a:pPr>
              <a:buNone/>
            </a:pPr>
            <a:r>
              <a:rPr lang="en-US" sz="2400" dirty="0" smtClean="0"/>
              <a:t>     publications</a:t>
            </a:r>
          </a:p>
          <a:p>
            <a:r>
              <a:rPr lang="en-US" sz="2400" dirty="0" smtClean="0"/>
              <a:t>Models of Interactions</a:t>
            </a:r>
            <a:endParaRPr lang="en-US" sz="2400" dirty="0"/>
          </a:p>
          <a:p>
            <a:r>
              <a:rPr lang="en-US" sz="2400" dirty="0" smtClean="0"/>
              <a:t>Plume models and </a:t>
            </a:r>
          </a:p>
          <a:p>
            <a:pPr>
              <a:buNone/>
            </a:pPr>
            <a:r>
              <a:rPr lang="en-US" sz="2400" dirty="0" smtClean="0"/>
              <a:t>     simulations                                   </a:t>
            </a:r>
          </a:p>
          <a:p>
            <a:r>
              <a:rPr lang="en-US" sz="2400" dirty="0" smtClean="0"/>
              <a:t>Recommendations</a:t>
            </a:r>
          </a:p>
          <a:p>
            <a:endParaRPr lang="en-US" dirty="0" smtClean="0"/>
          </a:p>
          <a:p>
            <a:endParaRPr lang="en-US" dirty="0" smtClean="0"/>
          </a:p>
        </p:txBody>
      </p:sp>
      <p:sp>
        <p:nvSpPr>
          <p:cNvPr id="6" name="Footer Placeholder 5"/>
          <p:cNvSpPr>
            <a:spLocks noGrp="1"/>
          </p:cNvSpPr>
          <p:nvPr>
            <p:ph type="ftr" sz="quarter" idx="11"/>
          </p:nvPr>
        </p:nvSpPr>
        <p:spPr/>
        <p:txBody>
          <a:bodyPr/>
          <a:lstStyle/>
          <a:p>
            <a:r>
              <a:rPr lang="en-US" smtClean="0"/>
              <a:t>BIOCOUNTER</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pic>
        <p:nvPicPr>
          <p:cNvPr id="1025" name="Picture 1" descr="herrmann"/>
          <p:cNvPicPr>
            <a:picLocks noChangeAspect="1" noChangeArrowheads="1"/>
          </p:cNvPicPr>
          <p:nvPr/>
        </p:nvPicPr>
        <p:blipFill>
          <a:blip r:embed="rId4" cstate="print"/>
          <a:srcRect/>
          <a:stretch>
            <a:fillRect/>
          </a:stretch>
        </p:blipFill>
        <p:spPr bwMode="auto">
          <a:xfrm>
            <a:off x="4419600" y="1752600"/>
            <a:ext cx="4724400" cy="4355307"/>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Interview Questions</a:t>
            </a: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dirty="0" smtClean="0"/>
              <a:t>Can you guide us through what you and your agency would do following the discovery of a possible aerosolized anthrax attack, paying special attention to time elapsed?</a:t>
            </a:r>
          </a:p>
          <a:p>
            <a:pPr>
              <a:buFont typeface="Arial" pitchFamily="34" charset="0"/>
              <a:buChar char="•"/>
            </a:pPr>
            <a:r>
              <a:rPr lang="en-US" dirty="0" smtClean="0"/>
              <a:t>Who has authority over you, and whom do you have authority over?</a:t>
            </a:r>
          </a:p>
          <a:p>
            <a:pPr>
              <a:buFont typeface="Arial" pitchFamily="34" charset="0"/>
              <a:buChar char="•"/>
            </a:pPr>
            <a:r>
              <a:rPr lang="en-US" dirty="0" smtClean="0"/>
              <a:t>What issues have you witnessed in past responses or exercises with other local, state, or federal actors with regards to communication, chain of command, or jurisdiction?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Federal Contacts</a:t>
            </a:r>
            <a:endParaRPr lang="en-US" dirty="0"/>
          </a:p>
        </p:txBody>
      </p:sp>
      <p:sp>
        <p:nvSpPr>
          <p:cNvPr id="5" name="Content Placeholder 4"/>
          <p:cNvSpPr>
            <a:spLocks noGrp="1"/>
          </p:cNvSpPr>
          <p:nvPr>
            <p:ph sz="half" idx="1"/>
          </p:nvPr>
        </p:nvSpPr>
        <p:spPr/>
        <p:txBody>
          <a:bodyPr>
            <a:normAutofit fontScale="85000" lnSpcReduction="20000"/>
          </a:bodyPr>
          <a:lstStyle/>
          <a:p>
            <a:r>
              <a:rPr lang="en-US" dirty="0" smtClean="0"/>
              <a:t>Martin </a:t>
            </a:r>
            <a:r>
              <a:rPr lang="en-US" dirty="0" err="1" smtClean="0"/>
              <a:t>Kalis</a:t>
            </a:r>
            <a:endParaRPr lang="en-US" dirty="0" smtClean="0"/>
          </a:p>
          <a:p>
            <a:pPr lvl="1"/>
            <a:r>
              <a:rPr lang="en-US" dirty="0" smtClean="0"/>
              <a:t>Public Health Advisor, Centers for Disease Control and Prevention (CDC)</a:t>
            </a:r>
          </a:p>
          <a:p>
            <a:r>
              <a:rPr lang="en-US" dirty="0" smtClean="0"/>
              <a:t>Captain Robert </a:t>
            </a:r>
            <a:r>
              <a:rPr lang="en-US" dirty="0" err="1" smtClean="0"/>
              <a:t>Tosatto</a:t>
            </a:r>
            <a:endParaRPr lang="en-US" dirty="0" smtClean="0"/>
          </a:p>
          <a:p>
            <a:pPr lvl="1"/>
            <a:r>
              <a:rPr lang="en-US" dirty="0" smtClean="0"/>
              <a:t>Director, Office of the Civilian Volunteer Medical Reserve Corps (MRC)</a:t>
            </a:r>
          </a:p>
          <a:p>
            <a:r>
              <a:rPr lang="en-US" dirty="0" smtClean="0"/>
              <a:t>Marilyn Quinn</a:t>
            </a:r>
          </a:p>
          <a:p>
            <a:pPr lvl="1"/>
            <a:r>
              <a:rPr lang="en-US" dirty="0" smtClean="0"/>
              <a:t>Federal Bureau of Investigation (FBI)</a:t>
            </a:r>
          </a:p>
          <a:p>
            <a:r>
              <a:rPr lang="en-US" dirty="0" smtClean="0"/>
              <a:t>Edward You</a:t>
            </a:r>
          </a:p>
          <a:p>
            <a:pPr lvl="1"/>
            <a:r>
              <a:rPr lang="en-US" dirty="0" smtClean="0"/>
              <a:t>Federal Bureau of Investigation (FBI)</a:t>
            </a:r>
          </a:p>
        </p:txBody>
      </p:sp>
      <p:pic>
        <p:nvPicPr>
          <p:cNvPr id="7" name="Content Placeholder 6" descr="Federal Government.jpg"/>
          <p:cNvPicPr>
            <a:picLocks noGrp="1" noChangeAspect="1"/>
          </p:cNvPicPr>
          <p:nvPr>
            <p:ph sz="half" idx="2"/>
          </p:nvPr>
        </p:nvPicPr>
        <p:blipFill>
          <a:blip r:embed="rId3"/>
          <a:srcRect t="-4894" b="-4894"/>
          <a:stretch>
            <a:fillRect/>
          </a:stretch>
        </p:blip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State Contacts</a:t>
            </a:r>
            <a:endParaRPr lang="en-US" dirty="0"/>
          </a:p>
        </p:txBody>
      </p:sp>
      <p:sp>
        <p:nvSpPr>
          <p:cNvPr id="5" name="Content Placeholder 4"/>
          <p:cNvSpPr>
            <a:spLocks noGrp="1"/>
          </p:cNvSpPr>
          <p:nvPr>
            <p:ph sz="half" idx="1"/>
          </p:nvPr>
        </p:nvSpPr>
        <p:spPr/>
        <p:txBody>
          <a:bodyPr>
            <a:normAutofit fontScale="77500" lnSpcReduction="20000"/>
          </a:bodyPr>
          <a:lstStyle/>
          <a:p>
            <a:r>
              <a:rPr lang="en-US" dirty="0" smtClean="0"/>
              <a:t>Michael </a:t>
            </a:r>
            <a:r>
              <a:rPr lang="en-US" dirty="0" err="1" smtClean="0"/>
              <a:t>Mannozzi</a:t>
            </a:r>
            <a:endParaRPr lang="en-US" dirty="0" smtClean="0"/>
          </a:p>
          <a:p>
            <a:pPr lvl="1"/>
            <a:r>
              <a:rPr lang="en-US" dirty="0" smtClean="0"/>
              <a:t>Emergency Operations Manager, Maryland Department of Health and Mental Hygiene (DHMH)</a:t>
            </a:r>
          </a:p>
          <a:p>
            <a:pPr>
              <a:buFont typeface="Arial"/>
              <a:buChar char="•"/>
            </a:pPr>
            <a:r>
              <a:rPr lang="en-US" dirty="0" smtClean="0"/>
              <a:t>Dan </a:t>
            </a:r>
            <a:r>
              <a:rPr lang="en-US" dirty="0" err="1" smtClean="0"/>
              <a:t>Morhaim</a:t>
            </a:r>
            <a:endParaRPr lang="en-US" dirty="0" smtClean="0"/>
          </a:p>
          <a:p>
            <a:pPr lvl="1">
              <a:buFont typeface="Arial"/>
              <a:buChar char="•"/>
            </a:pPr>
            <a:r>
              <a:rPr lang="en-US" dirty="0" smtClean="0"/>
              <a:t>Maryland House of Delegates</a:t>
            </a:r>
          </a:p>
          <a:p>
            <a:pPr>
              <a:buFont typeface="Arial"/>
              <a:buChar char="•"/>
            </a:pPr>
            <a:r>
              <a:rPr lang="en-US" dirty="0" smtClean="0"/>
              <a:t>Rebecca Chester</a:t>
            </a:r>
          </a:p>
          <a:p>
            <a:pPr lvl="1">
              <a:buFont typeface="Arial"/>
              <a:buChar char="•"/>
            </a:pPr>
            <a:r>
              <a:rPr lang="en-US" dirty="0" smtClean="0"/>
              <a:t>Northern Virginia Region MRC Coordinator</a:t>
            </a:r>
          </a:p>
          <a:p>
            <a:r>
              <a:rPr lang="en-US" dirty="0" smtClean="0"/>
              <a:t>Jeffrey Walker</a:t>
            </a:r>
          </a:p>
          <a:p>
            <a:pPr lvl="1"/>
            <a:r>
              <a:rPr lang="en-US" dirty="0" smtClean="0"/>
              <a:t>Northern Region Emergency Planner, Virginia Department of Health (VDH)</a:t>
            </a:r>
            <a:endParaRPr lang="en-US" dirty="0"/>
          </a:p>
        </p:txBody>
      </p:sp>
      <p:pic>
        <p:nvPicPr>
          <p:cNvPr id="7" name="Content Placeholder 6" descr="Maryland and Virginia.gif"/>
          <p:cNvPicPr>
            <a:picLocks noGrp="1" noChangeAspect="1"/>
          </p:cNvPicPr>
          <p:nvPr>
            <p:ph sz="half" idx="2"/>
          </p:nvPr>
        </p:nvPicPr>
        <p:blipFill>
          <a:blip r:embed="rId3"/>
          <a:srcRect t="-22510" b="-22510"/>
          <a:stretch>
            <a:fillRect/>
          </a:stretch>
        </p:blip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Local Officials</a:t>
            </a:r>
            <a:endParaRPr lang="en-US" dirty="0"/>
          </a:p>
        </p:txBody>
      </p:sp>
      <p:sp>
        <p:nvSpPr>
          <p:cNvPr id="3" name="Content Placeholder 2"/>
          <p:cNvSpPr>
            <a:spLocks noGrp="1"/>
          </p:cNvSpPr>
          <p:nvPr>
            <p:ph sz="half" idx="1"/>
          </p:nvPr>
        </p:nvSpPr>
        <p:spPr>
          <a:xfrm>
            <a:off x="457199" y="1920085"/>
            <a:ext cx="8433201" cy="4183246"/>
          </a:xfrm>
        </p:spPr>
        <p:txBody>
          <a:bodyPr>
            <a:normAutofit fontScale="70000" lnSpcReduction="20000"/>
          </a:bodyPr>
          <a:lstStyle/>
          <a:p>
            <a:pPr>
              <a:buFont typeface="Arial"/>
              <a:buChar char="•"/>
            </a:pPr>
            <a:r>
              <a:rPr lang="en-US" dirty="0" smtClean="0"/>
              <a:t>Rachel Abbey</a:t>
            </a:r>
          </a:p>
          <a:p>
            <a:pPr lvl="1">
              <a:buFont typeface="Arial"/>
              <a:buChar char="•"/>
            </a:pPr>
            <a:r>
              <a:rPr lang="en-US" dirty="0" smtClean="0"/>
              <a:t>Program Manager, Montgomery County Department of Health and Human Services</a:t>
            </a:r>
          </a:p>
          <a:p>
            <a:pPr>
              <a:buFont typeface="Arial"/>
              <a:buChar char="•"/>
            </a:pPr>
            <a:r>
              <a:rPr lang="en-US" dirty="0" smtClean="0"/>
              <a:t>Beverly Pritchett</a:t>
            </a:r>
          </a:p>
          <a:p>
            <a:pPr lvl="1">
              <a:buFont typeface="Arial"/>
              <a:buChar char="•"/>
            </a:pPr>
            <a:r>
              <a:rPr lang="en-US" dirty="0" smtClean="0"/>
              <a:t>Health Emergency Preparedness and Response Administration (DC DOH)</a:t>
            </a:r>
          </a:p>
          <a:p>
            <a:pPr>
              <a:buFont typeface="Arial"/>
              <a:buChar char="•"/>
            </a:pPr>
            <a:r>
              <a:rPr lang="en-US" dirty="0" smtClean="0"/>
              <a:t>Barbara </a:t>
            </a:r>
            <a:r>
              <a:rPr lang="en-US" dirty="0" err="1" smtClean="0"/>
              <a:t>Rosvold</a:t>
            </a:r>
            <a:endParaRPr lang="en-US" dirty="0" smtClean="0"/>
          </a:p>
          <a:p>
            <a:pPr lvl="1">
              <a:buFont typeface="Arial"/>
              <a:buChar char="•"/>
            </a:pPr>
            <a:r>
              <a:rPr lang="en-US" dirty="0" smtClean="0"/>
              <a:t>Frederick County Health Department</a:t>
            </a:r>
          </a:p>
          <a:p>
            <a:pPr>
              <a:buFont typeface="Arial"/>
              <a:buChar char="•"/>
            </a:pPr>
            <a:r>
              <a:rPr lang="en-US" dirty="0" smtClean="0"/>
              <a:t>Kathy </a:t>
            </a:r>
            <a:r>
              <a:rPr lang="en-US" dirty="0" err="1" smtClean="0"/>
              <a:t>Deffer</a:t>
            </a:r>
            <a:endParaRPr lang="en-US" dirty="0" smtClean="0"/>
          </a:p>
          <a:p>
            <a:pPr lvl="1">
              <a:buFont typeface="Arial"/>
              <a:buChar char="•"/>
            </a:pPr>
            <a:r>
              <a:rPr lang="en-US" dirty="0" smtClean="0"/>
              <a:t>Alexandria Health Department; Medical Reserve Corps</a:t>
            </a:r>
          </a:p>
          <a:p>
            <a:pPr>
              <a:buFont typeface="Arial"/>
              <a:buChar char="•"/>
            </a:pPr>
            <a:r>
              <a:rPr lang="en-US" dirty="0" smtClean="0"/>
              <a:t>Donald Hall</a:t>
            </a:r>
          </a:p>
          <a:p>
            <a:pPr lvl="1">
              <a:buFont typeface="Arial"/>
              <a:buChar char="•"/>
            </a:pPr>
            <a:r>
              <a:rPr lang="en-US" dirty="0" smtClean="0"/>
              <a:t>Washington, DC NIMS Program Manager (DC HSEMA)</a:t>
            </a:r>
          </a:p>
          <a:p>
            <a:pPr>
              <a:buFont typeface="Arial"/>
              <a:buChar char="•"/>
            </a:pPr>
            <a:r>
              <a:rPr lang="en-US" dirty="0" smtClean="0"/>
              <a:t>Millicent West</a:t>
            </a:r>
          </a:p>
          <a:p>
            <a:pPr lvl="1">
              <a:buFont typeface="Arial"/>
              <a:buChar char="•"/>
            </a:pPr>
            <a:r>
              <a:rPr lang="en-US" dirty="0" smtClean="0"/>
              <a:t>Homeland Security and Emergency Management Agency (DC HSEMA)</a:t>
            </a:r>
          </a:p>
          <a:p>
            <a:pPr>
              <a:buFont typeface="Arial"/>
              <a:buChar char="•"/>
            </a:pPr>
            <a:r>
              <a:rPr lang="en-US" dirty="0" smtClean="0"/>
              <a:t>Mike </a:t>
            </a:r>
            <a:r>
              <a:rPr lang="en-US" dirty="0" err="1" smtClean="0"/>
              <a:t>Sellitto</a:t>
            </a:r>
            <a:endParaRPr lang="en-US" dirty="0" smtClean="0"/>
          </a:p>
          <a:p>
            <a:pPr lvl="1">
              <a:buFont typeface="Arial"/>
              <a:buChar char="•"/>
            </a:pPr>
            <a:r>
              <a:rPr lang="en-US" dirty="0" smtClean="0"/>
              <a:t>Washington Regional Threat and Analysis (DC Fire Department)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Academic Contacts</a:t>
            </a:r>
            <a:endParaRPr lang="en-US" dirty="0"/>
          </a:p>
        </p:txBody>
      </p:sp>
      <p:sp>
        <p:nvSpPr>
          <p:cNvPr id="7" name="Content Placeholder 6"/>
          <p:cNvSpPr>
            <a:spLocks noGrp="1"/>
          </p:cNvSpPr>
          <p:nvPr>
            <p:ph idx="1"/>
          </p:nvPr>
        </p:nvSpPr>
        <p:spPr/>
        <p:txBody>
          <a:bodyPr/>
          <a:lstStyle/>
          <a:p>
            <a:r>
              <a:rPr lang="en-US" dirty="0" smtClean="0"/>
              <a:t>Dr. Tim </a:t>
            </a:r>
            <a:r>
              <a:rPr lang="en-US" dirty="0" err="1" smtClean="0"/>
              <a:t>Canty</a:t>
            </a:r>
            <a:endParaRPr lang="en-US" dirty="0" smtClean="0"/>
          </a:p>
          <a:p>
            <a:r>
              <a:rPr lang="en-US" dirty="0" smtClean="0"/>
              <a:t>Dr. Jeff </a:t>
            </a:r>
            <a:r>
              <a:rPr lang="en-US" dirty="0" err="1" smtClean="0"/>
              <a:t>Stehr</a:t>
            </a:r>
            <a:endParaRPr lang="en-US" dirty="0" smtClean="0"/>
          </a:p>
          <a:p>
            <a:r>
              <a:rPr lang="en-US" dirty="0" smtClean="0"/>
              <a:t>Dr. David </a:t>
            </a:r>
            <a:r>
              <a:rPr lang="en-US" dirty="0" err="1" smtClean="0"/>
              <a:t>Mosser</a:t>
            </a:r>
            <a:endParaRPr lang="en-US" dirty="0" smtClean="0"/>
          </a:p>
          <a:p>
            <a:r>
              <a:rPr lang="en-US" dirty="0" smtClean="0"/>
              <a:t>Dr. Nathaniel </a:t>
            </a:r>
            <a:r>
              <a:rPr lang="en-US" dirty="0" err="1" smtClean="0"/>
              <a:t>Hupert</a:t>
            </a:r>
            <a:endParaRPr lang="en-US" dirty="0" smtClean="0"/>
          </a:p>
          <a:p>
            <a:r>
              <a:rPr lang="en-US" dirty="0" smtClean="0"/>
              <a:t>GIS Librarian Lara Otis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a:blip r:embed="rId3" cstate="print"/>
          <a:srcRect l="1803" t="24444" r="2312" b="24647"/>
          <a:stretch>
            <a:fillRect/>
          </a:stretch>
        </p:blipFill>
        <p:spPr bwMode="auto">
          <a:xfrm>
            <a:off x="304800" y="685800"/>
            <a:ext cx="8601740" cy="2514600"/>
          </a:xfrm>
          <a:prstGeom prst="rect">
            <a:avLst/>
          </a:prstGeom>
          <a:noFill/>
          <a:ln w="9525">
            <a:noFill/>
            <a:miter lim="800000"/>
            <a:headEnd/>
            <a:tailEnd/>
          </a:ln>
        </p:spPr>
      </p:pic>
      <p:pic>
        <p:nvPicPr>
          <p:cNvPr id="14" name="Picture 13"/>
          <p:cNvPicPr/>
          <p:nvPr/>
        </p:nvPicPr>
        <p:blipFill>
          <a:blip r:embed="rId4" cstate="print"/>
          <a:srcRect l="1801" t="24040" r="1003" b="10071"/>
          <a:stretch>
            <a:fillRect/>
          </a:stretch>
        </p:blipFill>
        <p:spPr bwMode="auto">
          <a:xfrm>
            <a:off x="304800" y="3429000"/>
            <a:ext cx="8610600" cy="3163001"/>
          </a:xfrm>
          <a:prstGeom prst="rect">
            <a:avLst/>
          </a:prstGeom>
          <a:noFill/>
          <a:ln w="9525">
            <a:noFill/>
            <a:miter lim="800000"/>
            <a:headEnd/>
            <a:tailEnd/>
          </a:ln>
        </p:spPr>
      </p:pic>
      <p:sp>
        <p:nvSpPr>
          <p:cNvPr id="5" name="Title 4"/>
          <p:cNvSpPr>
            <a:spLocks noGrp="1"/>
          </p:cNvSpPr>
          <p:nvPr>
            <p:ph type="title"/>
          </p:nvPr>
        </p:nvSpPr>
        <p:spPr>
          <a:xfrm>
            <a:off x="457200" y="0"/>
            <a:ext cx="8305800" cy="849187"/>
          </a:xfrm>
        </p:spPr>
        <p:txBody>
          <a:bodyPr/>
          <a:lstStyle/>
          <a:p>
            <a:r>
              <a:rPr lang="en-US" dirty="0" smtClean="0"/>
              <a:t>Rich Pictures and Pivot Table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2" descr="T:\FILES\My Dropbox\BIOCOUNTER\Group Documents\Junior Colloquia slides\concplot.gif"/>
          <p:cNvPicPr>
            <a:picLocks noChangeAspect="1" noChangeArrowheads="1" noCrop="1"/>
          </p:cNvPicPr>
          <p:nvPr/>
        </p:nvPicPr>
        <p:blipFill>
          <a:blip r:embed="rId3"/>
          <a:srcRect/>
          <a:stretch>
            <a:fillRect/>
          </a:stretch>
        </p:blipFill>
        <p:spPr bwMode="auto">
          <a:xfrm>
            <a:off x="38100" y="-1473575"/>
            <a:ext cx="9220200" cy="11932025"/>
          </a:xfrm>
          <a:prstGeom prst="rect">
            <a:avLst/>
          </a:prstGeom>
          <a:noFill/>
        </p:spPr>
      </p:pic>
      <p:sp>
        <p:nvSpPr>
          <p:cNvPr id="5" name="TextBox 4"/>
          <p:cNvSpPr txBox="1"/>
          <p:nvPr/>
        </p:nvSpPr>
        <p:spPr>
          <a:xfrm>
            <a:off x="5907822" y="4230094"/>
            <a:ext cx="2477225" cy="1569660"/>
          </a:xfrm>
          <a:prstGeom prst="rect">
            <a:avLst/>
          </a:prstGeom>
          <a:noFill/>
        </p:spPr>
        <p:txBody>
          <a:bodyPr wrap="square" rtlCol="0">
            <a:spAutoFit/>
          </a:bodyPr>
          <a:lstStyle/>
          <a:p>
            <a:r>
              <a:rPr lang="en-US" sz="1200" dirty="0" smtClean="0">
                <a:solidFill>
                  <a:schemeClr val="bg1"/>
                </a:solidFill>
              </a:rPr>
              <a:t>Release Date: January 10, 2010</a:t>
            </a:r>
          </a:p>
          <a:p>
            <a:r>
              <a:rPr lang="en-US" sz="1200" dirty="0" smtClean="0">
                <a:solidFill>
                  <a:schemeClr val="bg1"/>
                </a:solidFill>
              </a:rPr>
              <a:t>Simulation length: 24 hours</a:t>
            </a:r>
          </a:p>
          <a:p>
            <a:r>
              <a:rPr lang="en-US" sz="1200" dirty="0" smtClean="0">
                <a:solidFill>
                  <a:schemeClr val="bg1"/>
                </a:solidFill>
              </a:rPr>
              <a:t>Release location: National Mall</a:t>
            </a:r>
          </a:p>
          <a:p>
            <a:r>
              <a:rPr lang="en-US" sz="1200" dirty="0" smtClean="0">
                <a:solidFill>
                  <a:schemeClr val="bg1"/>
                </a:solidFill>
              </a:rPr>
              <a:t>Release height: 200 meters</a:t>
            </a:r>
          </a:p>
          <a:p>
            <a:r>
              <a:rPr lang="en-US" sz="1200" dirty="0" smtClean="0">
                <a:solidFill>
                  <a:schemeClr val="bg1"/>
                </a:solidFill>
              </a:rPr>
              <a:t>1 kg release</a:t>
            </a:r>
          </a:p>
          <a:p>
            <a:r>
              <a:rPr lang="en-US" sz="1200" dirty="0" smtClean="0">
                <a:solidFill>
                  <a:schemeClr val="bg1"/>
                </a:solidFill>
              </a:rPr>
              <a:t>Meteorological data from NAM12</a:t>
            </a:r>
          </a:p>
          <a:p>
            <a:endParaRPr lang="en-US" sz="1200" dirty="0" smtClean="0">
              <a:solidFill>
                <a:schemeClr val="bg1"/>
              </a:solidFill>
            </a:endParaRPr>
          </a:p>
          <a:p>
            <a:endParaRPr lang="en-US" sz="1200"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Users\Josh\AppData\Local\Temp\msohtmlclip1\01\clip_image001.png"/>
          <p:cNvPicPr>
            <a:picLocks noChangeAspect="1" noChangeArrowheads="1"/>
          </p:cNvPicPr>
          <p:nvPr/>
        </p:nvPicPr>
        <p:blipFill>
          <a:blip r:embed="rId3" cstate="print"/>
          <a:srcRect/>
          <a:stretch>
            <a:fillRect/>
          </a:stretch>
        </p:blipFill>
        <p:spPr bwMode="auto">
          <a:xfrm>
            <a:off x="0" y="-76200"/>
            <a:ext cx="9144000" cy="7347284"/>
          </a:xfrm>
          <a:prstGeom prst="rect">
            <a:avLst/>
          </a:prstGeom>
          <a:noFill/>
        </p:spPr>
      </p:pic>
      <p:pic>
        <p:nvPicPr>
          <p:cNvPr id="5126" name="Picture 6" descr="http://icons.iconarchive.com/icons/aha-soft/medical/256/Bio-hazard-icon.png"/>
          <p:cNvPicPr>
            <a:picLocks noChangeAspect="1" noChangeArrowheads="1"/>
          </p:cNvPicPr>
          <p:nvPr/>
        </p:nvPicPr>
        <p:blipFill>
          <a:blip r:embed="rId4" cstate="print"/>
          <a:srcRect/>
          <a:stretch>
            <a:fillRect/>
          </a:stretch>
        </p:blipFill>
        <p:spPr bwMode="auto">
          <a:xfrm>
            <a:off x="6248400" y="1600200"/>
            <a:ext cx="304800" cy="304800"/>
          </a:xfrm>
          <a:prstGeom prst="rect">
            <a:avLst/>
          </a:prstGeom>
          <a:noFill/>
        </p:spPr>
      </p:pic>
      <p:pic>
        <p:nvPicPr>
          <p:cNvPr id="10" name="Picture 6" descr="http://icons.iconarchive.com/icons/aha-soft/medical/256/Bio-hazard-icon.png"/>
          <p:cNvPicPr>
            <a:picLocks noChangeAspect="1" noChangeArrowheads="1"/>
          </p:cNvPicPr>
          <p:nvPr/>
        </p:nvPicPr>
        <p:blipFill>
          <a:blip r:embed="rId4" cstate="print"/>
          <a:srcRect/>
          <a:stretch>
            <a:fillRect/>
          </a:stretch>
        </p:blipFill>
        <p:spPr bwMode="auto">
          <a:xfrm>
            <a:off x="6400800" y="1371600"/>
            <a:ext cx="304800" cy="304800"/>
          </a:xfrm>
          <a:prstGeom prst="rect">
            <a:avLst/>
          </a:prstGeom>
          <a:noFill/>
        </p:spPr>
      </p:pic>
      <p:pic>
        <p:nvPicPr>
          <p:cNvPr id="11" name="Picture 6" descr="http://icons.iconarchive.com/icons/aha-soft/medical/256/Bio-hazard-icon.png"/>
          <p:cNvPicPr>
            <a:picLocks noChangeAspect="1" noChangeArrowheads="1"/>
          </p:cNvPicPr>
          <p:nvPr/>
        </p:nvPicPr>
        <p:blipFill>
          <a:blip r:embed="rId4" cstate="print"/>
          <a:srcRect/>
          <a:stretch>
            <a:fillRect/>
          </a:stretch>
        </p:blipFill>
        <p:spPr bwMode="auto">
          <a:xfrm>
            <a:off x="6553200" y="2362200"/>
            <a:ext cx="304800" cy="304800"/>
          </a:xfrm>
          <a:prstGeom prst="rect">
            <a:avLst/>
          </a:prstGeom>
          <a:noFill/>
        </p:spPr>
      </p:pic>
      <p:pic>
        <p:nvPicPr>
          <p:cNvPr id="12" name="Picture 6" descr="http://icons.iconarchive.com/icons/aha-soft/medical/256/Bio-hazard-icon.png"/>
          <p:cNvPicPr>
            <a:picLocks noChangeAspect="1" noChangeArrowheads="1"/>
          </p:cNvPicPr>
          <p:nvPr/>
        </p:nvPicPr>
        <p:blipFill>
          <a:blip r:embed="rId4" cstate="print"/>
          <a:srcRect/>
          <a:stretch>
            <a:fillRect/>
          </a:stretch>
        </p:blipFill>
        <p:spPr bwMode="auto">
          <a:xfrm>
            <a:off x="6400800" y="2895600"/>
            <a:ext cx="304800" cy="304800"/>
          </a:xfrm>
          <a:prstGeom prst="rect">
            <a:avLst/>
          </a:prstGeom>
          <a:noFill/>
        </p:spPr>
      </p:pic>
      <p:pic>
        <p:nvPicPr>
          <p:cNvPr id="13" name="Picture 6" descr="http://icons.iconarchive.com/icons/aha-soft/medical/256/Bio-hazard-icon.png"/>
          <p:cNvPicPr>
            <a:picLocks noChangeAspect="1" noChangeArrowheads="1"/>
          </p:cNvPicPr>
          <p:nvPr/>
        </p:nvPicPr>
        <p:blipFill>
          <a:blip r:embed="rId4" cstate="print"/>
          <a:srcRect/>
          <a:stretch>
            <a:fillRect/>
          </a:stretch>
        </p:blipFill>
        <p:spPr bwMode="auto">
          <a:xfrm>
            <a:off x="6400800" y="3429000"/>
            <a:ext cx="304800" cy="304800"/>
          </a:xfrm>
          <a:prstGeom prst="rect">
            <a:avLst/>
          </a:prstGeom>
          <a:noFill/>
        </p:spPr>
      </p:pic>
      <p:pic>
        <p:nvPicPr>
          <p:cNvPr id="14" name="Picture 6" descr="http://icons.iconarchive.com/icons/aha-soft/medical/256/Bio-hazard-icon.png"/>
          <p:cNvPicPr>
            <a:picLocks noChangeAspect="1" noChangeArrowheads="1"/>
          </p:cNvPicPr>
          <p:nvPr/>
        </p:nvPicPr>
        <p:blipFill>
          <a:blip r:embed="rId4" cstate="print"/>
          <a:srcRect/>
          <a:stretch>
            <a:fillRect/>
          </a:stretch>
        </p:blipFill>
        <p:spPr bwMode="auto">
          <a:xfrm>
            <a:off x="6477000" y="16764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b="1" dirty="0" smtClean="0"/>
              <a:t>Importance of study </a:t>
            </a:r>
          </a:p>
          <a:p>
            <a:pPr>
              <a:buNone/>
            </a:pPr>
            <a:r>
              <a:rPr lang="en-US" sz="2200" b="1" dirty="0" smtClean="0"/>
              <a:t>  - </a:t>
            </a:r>
            <a:r>
              <a:rPr lang="en-US" sz="2200" dirty="0" smtClean="0"/>
              <a:t>Reduce response time and mitigate casualties</a:t>
            </a:r>
          </a:p>
          <a:p>
            <a:pPr>
              <a:buNone/>
            </a:pPr>
            <a:r>
              <a:rPr lang="en-US" sz="2200" dirty="0" smtClean="0"/>
              <a:t>  - Develop framework of the interactions for future studies</a:t>
            </a:r>
          </a:p>
          <a:p>
            <a:pPr>
              <a:buNone/>
            </a:pPr>
            <a:endParaRPr lang="en-US" b="1" dirty="0" smtClean="0"/>
          </a:p>
          <a:p>
            <a:r>
              <a:rPr lang="en-US" b="1" dirty="0" smtClean="0"/>
              <a:t>Challenges</a:t>
            </a:r>
            <a:endParaRPr lang="en-US" sz="2200" dirty="0" smtClean="0"/>
          </a:p>
          <a:p>
            <a:pPr>
              <a:buNone/>
            </a:pPr>
            <a:r>
              <a:rPr lang="en-US" sz="2200" dirty="0" smtClean="0"/>
              <a:t>  - Classified information</a:t>
            </a:r>
          </a:p>
          <a:p>
            <a:pPr>
              <a:buNone/>
            </a:pPr>
            <a:r>
              <a:rPr lang="en-US" sz="2200" dirty="0" smtClean="0"/>
              <a:t>  - Updated population </a:t>
            </a:r>
          </a:p>
          <a:p>
            <a:pPr>
              <a:buNone/>
            </a:pPr>
            <a:r>
              <a:rPr lang="en-US" sz="2200" dirty="0" smtClean="0"/>
              <a:t>     density data</a:t>
            </a:r>
          </a:p>
          <a:p>
            <a:pPr>
              <a:buNone/>
            </a:pPr>
            <a:r>
              <a:rPr lang="en-US" sz="2200" dirty="0" smtClean="0"/>
              <a:t>  </a:t>
            </a:r>
          </a:p>
          <a:p>
            <a:pPr>
              <a:buNone/>
            </a:pPr>
            <a:endParaRPr lang="en-US" sz="2200" dirty="0" smtClean="0"/>
          </a:p>
          <a:p>
            <a:pPr>
              <a:lnSpc>
                <a:spcPct val="150000"/>
              </a:lnSpc>
              <a:buNone/>
            </a:pPr>
            <a:endParaRPr lang="en-US" dirty="0" smtClean="0"/>
          </a:p>
        </p:txBody>
      </p:sp>
      <p:pic>
        <p:nvPicPr>
          <p:cNvPr id="2050" name="Picture 2" descr="http://www.pamsclipart.com/clipart_images/file_folder_icon_with_confidential_written_across_it_0515-1007-3002-0654_SMU.jpg"/>
          <p:cNvPicPr>
            <a:picLocks noChangeAspect="1" noChangeArrowheads="1"/>
          </p:cNvPicPr>
          <p:nvPr/>
        </p:nvPicPr>
        <p:blipFill>
          <a:blip r:embed="rId4" cstate="print"/>
          <a:srcRect/>
          <a:stretch>
            <a:fillRect/>
          </a:stretch>
        </p:blipFill>
        <p:spPr bwMode="auto">
          <a:xfrm>
            <a:off x="4191000" y="3810000"/>
            <a:ext cx="2857500" cy="219075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0383"/>
            <a:ext cx="8229600" cy="1143000"/>
          </a:xfrm>
        </p:spPr>
        <p:txBody>
          <a:bodyPr/>
          <a:lstStyle/>
          <a:p>
            <a:r>
              <a:rPr lang="en-US" dirty="0" smtClean="0"/>
              <a:t>Timeline</a:t>
            </a:r>
            <a:endParaRPr lang="en-US" dirty="0"/>
          </a:p>
        </p:txBody>
      </p:sp>
      <p:sp>
        <p:nvSpPr>
          <p:cNvPr id="3" name="Content Placeholder 2"/>
          <p:cNvSpPr>
            <a:spLocks noGrp="1"/>
          </p:cNvSpPr>
          <p:nvPr>
            <p:ph idx="1"/>
          </p:nvPr>
        </p:nvSpPr>
        <p:spPr>
          <a:xfrm>
            <a:off x="457200" y="1521163"/>
            <a:ext cx="4038600" cy="4922520"/>
          </a:xfrm>
        </p:spPr>
        <p:txBody>
          <a:bodyPr>
            <a:noAutofit/>
          </a:bodyPr>
          <a:lstStyle/>
          <a:p>
            <a:pPr marL="0" indent="0">
              <a:buNone/>
            </a:pPr>
            <a:r>
              <a:rPr lang="en-US" sz="1050" dirty="0"/>
              <a:t>Spring 2011:</a:t>
            </a:r>
          </a:p>
          <a:p>
            <a:pPr>
              <a:buFont typeface="Wingdings" pitchFamily="2" charset="2"/>
              <a:buChar char="ü"/>
            </a:pPr>
            <a:r>
              <a:rPr lang="en-US" sz="1050" dirty="0"/>
              <a:t>Describe the problem and </a:t>
            </a:r>
            <a:r>
              <a:rPr lang="en-US" sz="1050" dirty="0" smtClean="0"/>
              <a:t>form final thesis proposal </a:t>
            </a:r>
            <a:r>
              <a:rPr lang="en-US" sz="1050" dirty="0"/>
              <a:t>to committee after having it reviewed by librarian</a:t>
            </a:r>
          </a:p>
          <a:p>
            <a:pPr lvl="0">
              <a:buFont typeface="Wingdings" pitchFamily="2" charset="2"/>
              <a:buChar char="ü"/>
            </a:pPr>
            <a:r>
              <a:rPr lang="en-US" sz="1050" dirty="0"/>
              <a:t>Finalize </a:t>
            </a:r>
            <a:r>
              <a:rPr lang="en-US" sz="1050" dirty="0" smtClean="0"/>
              <a:t>thesis around comments from proposal committee, questions </a:t>
            </a:r>
            <a:r>
              <a:rPr lang="en-US" sz="1050" dirty="0"/>
              <a:t>to ask and </a:t>
            </a:r>
            <a:r>
              <a:rPr lang="en-US" sz="1050" dirty="0" smtClean="0"/>
              <a:t>what </a:t>
            </a:r>
            <a:r>
              <a:rPr lang="en-US" sz="1050" dirty="0"/>
              <a:t>information </a:t>
            </a:r>
            <a:r>
              <a:rPr lang="en-US" sz="1050" dirty="0" smtClean="0"/>
              <a:t>to gather from </a:t>
            </a:r>
            <a:r>
              <a:rPr lang="en-US" sz="1050" dirty="0"/>
              <a:t>experts</a:t>
            </a:r>
          </a:p>
          <a:p>
            <a:pPr lvl="0">
              <a:buFont typeface="Wingdings" pitchFamily="2" charset="2"/>
              <a:buChar char="ü"/>
            </a:pPr>
            <a:r>
              <a:rPr lang="en-US" sz="1050" dirty="0"/>
              <a:t>Determination and application of IRB Human Subject Research</a:t>
            </a:r>
          </a:p>
          <a:p>
            <a:pPr lvl="0">
              <a:buFont typeface="Wingdings" pitchFamily="2" charset="2"/>
              <a:buChar char="ü"/>
            </a:pPr>
            <a:r>
              <a:rPr lang="en-US" sz="1050" dirty="0"/>
              <a:t>Design team website</a:t>
            </a:r>
          </a:p>
          <a:p>
            <a:pPr lvl="0">
              <a:buFont typeface="Wingdings" pitchFamily="2" charset="2"/>
              <a:buChar char="ü"/>
            </a:pPr>
            <a:r>
              <a:rPr lang="en-US" sz="1050" dirty="0"/>
              <a:t>Determine additional journal subscriptions we needed, conferences to attend, and possible need for additional funding</a:t>
            </a:r>
          </a:p>
          <a:p>
            <a:pPr lvl="0">
              <a:buFont typeface="Wingdings" pitchFamily="2" charset="2"/>
              <a:buChar char="ü"/>
            </a:pPr>
            <a:r>
              <a:rPr lang="en-US" sz="1050" dirty="0"/>
              <a:t>Apply for </a:t>
            </a:r>
            <a:r>
              <a:rPr lang="en-US" sz="1050" dirty="0" smtClean="0"/>
              <a:t>grants</a:t>
            </a:r>
            <a:br>
              <a:rPr lang="en-US" sz="1050" dirty="0" smtClean="0"/>
            </a:br>
            <a:endParaRPr lang="en-US" sz="1050" dirty="0" smtClean="0"/>
          </a:p>
          <a:p>
            <a:pPr>
              <a:buNone/>
            </a:pPr>
            <a:r>
              <a:rPr lang="en-US" sz="1050" dirty="0" smtClean="0"/>
              <a:t>Fall 2011:</a:t>
            </a:r>
          </a:p>
          <a:p>
            <a:pPr>
              <a:buSzPts val="1100"/>
            </a:pPr>
            <a:r>
              <a:rPr lang="en-US" sz="1050" dirty="0" smtClean="0">
                <a:solidFill>
                  <a:srgbClr val="000000"/>
                </a:solidFill>
              </a:rPr>
              <a:t>Rich pictures</a:t>
            </a:r>
          </a:p>
          <a:p>
            <a:pPr>
              <a:buSzPts val="1100"/>
            </a:pPr>
            <a:r>
              <a:rPr lang="en-US" sz="1050" dirty="0" smtClean="0">
                <a:solidFill>
                  <a:srgbClr val="000000"/>
                </a:solidFill>
              </a:rPr>
              <a:t>Form models of interaction and use them in interviews</a:t>
            </a:r>
            <a:endParaRPr lang="en-US" sz="1050" dirty="0" smtClean="0"/>
          </a:p>
          <a:p>
            <a:r>
              <a:rPr lang="en-US" sz="1050" dirty="0" smtClean="0"/>
              <a:t>Outline our final thesis</a:t>
            </a:r>
          </a:p>
          <a:p>
            <a:pPr lvl="0"/>
            <a:r>
              <a:rPr lang="en-US" sz="1050" dirty="0" smtClean="0"/>
              <a:t>Continue simulations</a:t>
            </a:r>
          </a:p>
          <a:p>
            <a:pPr lvl="0"/>
            <a:r>
              <a:rPr lang="en-US" sz="1050" dirty="0" smtClean="0"/>
              <a:t>Conduct interviews</a:t>
            </a:r>
          </a:p>
          <a:p>
            <a:pPr lvl="0"/>
            <a:r>
              <a:rPr lang="en-US" sz="1050" dirty="0" smtClean="0"/>
              <a:t>Update website</a:t>
            </a:r>
          </a:p>
          <a:p>
            <a:pPr lvl="0"/>
            <a:endParaRPr lang="en-US" sz="1050" dirty="0" smtClean="0"/>
          </a:p>
          <a:p>
            <a:pPr lvl="0">
              <a:buNone/>
              <a:defRPr/>
            </a:pPr>
            <a:r>
              <a:rPr lang="en-US" sz="1050" dirty="0" smtClean="0"/>
              <a:t>Spring 2012:</a:t>
            </a:r>
          </a:p>
          <a:p>
            <a:pPr>
              <a:defRPr/>
            </a:pPr>
            <a:r>
              <a:rPr lang="en-US" sz="1050" dirty="0" smtClean="0"/>
              <a:t>Models of interaction and comparison with rich pictures</a:t>
            </a:r>
          </a:p>
          <a:p>
            <a:pPr lvl="0">
              <a:defRPr/>
            </a:pPr>
            <a:r>
              <a:rPr lang="en-US" sz="1050" dirty="0" smtClean="0"/>
              <a:t>Write first three chapters of thesis (Introduction, Literature Review, and Methodology)</a:t>
            </a:r>
          </a:p>
          <a:p>
            <a:pPr lvl="0">
              <a:defRPr/>
            </a:pPr>
            <a:r>
              <a:rPr lang="en-US" sz="1050" dirty="0" smtClean="0"/>
              <a:t>Finalize interviews</a:t>
            </a:r>
          </a:p>
          <a:p>
            <a:pPr>
              <a:defRPr/>
            </a:pPr>
            <a:r>
              <a:rPr lang="en-US" sz="1050" dirty="0" smtClean="0"/>
              <a:t>Feasible and desirable changes- continue and finalize simulations</a:t>
            </a:r>
          </a:p>
          <a:p>
            <a:pPr>
              <a:defRPr/>
            </a:pPr>
            <a:r>
              <a:rPr lang="en-US" sz="1050" dirty="0" smtClean="0"/>
              <a:t>Update website</a:t>
            </a:r>
          </a:p>
          <a:p>
            <a:endParaRPr lang="en-US" sz="1050" dirty="0"/>
          </a:p>
        </p:txBody>
      </p:sp>
      <p:sp>
        <p:nvSpPr>
          <p:cNvPr id="6" name="Content Placeholder 2"/>
          <p:cNvSpPr txBox="1">
            <a:spLocks/>
          </p:cNvSpPr>
          <p:nvPr/>
        </p:nvSpPr>
        <p:spPr>
          <a:xfrm>
            <a:off x="4495800" y="1708150"/>
            <a:ext cx="4038600" cy="46482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1600" dirty="0" smtClean="0"/>
              <a:t>Fall 2012:</a:t>
            </a:r>
          </a:p>
          <a:p>
            <a:pPr marL="274320" indent="-274320">
              <a:spcBef>
                <a:spcPct val="20000"/>
              </a:spcBef>
              <a:buClr>
                <a:schemeClr val="accent3"/>
              </a:buClr>
              <a:buSzPct val="95000"/>
              <a:buFont typeface="Wingdings 2"/>
              <a:buChar char=""/>
              <a:defRPr/>
            </a:pPr>
            <a:r>
              <a:rPr lang="en-US" sz="1600" dirty="0" smtClean="0"/>
              <a:t>Finalize feasible and desirable changes</a:t>
            </a:r>
          </a:p>
          <a:p>
            <a:pPr marL="274320" lvl="0" indent="-274320">
              <a:spcBef>
                <a:spcPct val="20000"/>
              </a:spcBef>
              <a:buClr>
                <a:schemeClr val="accent3"/>
              </a:buClr>
              <a:buSzPct val="95000"/>
              <a:buFont typeface="Wingdings 2"/>
              <a:buChar char=""/>
              <a:defRPr/>
            </a:pPr>
            <a:r>
              <a:rPr lang="en-US" sz="1600" dirty="0" smtClean="0"/>
              <a:t>Continue to work on thesis</a:t>
            </a:r>
          </a:p>
          <a:p>
            <a:pPr marL="274320" lvl="0" indent="-274320">
              <a:spcBef>
                <a:spcPct val="20000"/>
              </a:spcBef>
              <a:buClr>
                <a:schemeClr val="accent3"/>
              </a:buClr>
              <a:buSzPct val="95000"/>
              <a:buFont typeface="Wingdings 2"/>
              <a:buChar char=""/>
              <a:defRPr/>
            </a:pPr>
            <a:r>
              <a:rPr lang="en-US" sz="1600" dirty="0" smtClean="0"/>
              <a:t>Finalize list of experts for thesis conference and submit list to Gemstone</a:t>
            </a:r>
          </a:p>
          <a:p>
            <a:pPr marL="274320" lvl="0" indent="-274320">
              <a:spcBef>
                <a:spcPct val="20000"/>
              </a:spcBef>
              <a:buClr>
                <a:schemeClr val="accent3"/>
              </a:buClr>
              <a:buSzPct val="95000"/>
              <a:buFont typeface="Wingdings 2"/>
              <a:buChar char=""/>
              <a:defRPr/>
            </a:pPr>
            <a:r>
              <a:rPr lang="en-US" sz="1600" dirty="0" smtClean="0"/>
              <a:t>Update website</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1600" dirty="0" smtClean="0"/>
              <a:t>Spring</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2013:</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1600" dirty="0" smtClean="0"/>
              <a:t>Action to improve problem situation</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1600" dirty="0" smtClean="0"/>
              <a:t>Complete thesis</a:t>
            </a: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Attend thesis conference</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1600" noProof="0" dirty="0" smtClean="0"/>
              <a:t>Present recommendations to relevant agencies</a:t>
            </a:r>
            <a:endParaRPr kumimoji="0" lang="en-US" sz="1600" b="0" i="0" u="none" strike="noStrike" kern="1200" cap="none" spc="0" normalizeH="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1600" baseline="0" dirty="0" smtClean="0"/>
              <a:t>Update website</a:t>
            </a: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a:t>
            </a:r>
            <a:endParaRPr lang="en-US" dirty="0"/>
          </a:p>
        </p:txBody>
      </p:sp>
      <p:sp>
        <p:nvSpPr>
          <p:cNvPr id="3" name="Content Placeholder 2"/>
          <p:cNvSpPr>
            <a:spLocks noGrp="1"/>
          </p:cNvSpPr>
          <p:nvPr>
            <p:ph idx="1"/>
          </p:nvPr>
        </p:nvSpPr>
        <p:spPr/>
        <p:txBody>
          <a:bodyPr>
            <a:normAutofit/>
          </a:bodyPr>
          <a:lstStyle/>
          <a:p>
            <a:r>
              <a:rPr lang="en-US" dirty="0" err="1" smtClean="0"/>
              <a:t>LandScan</a:t>
            </a:r>
            <a:r>
              <a:rPr lang="en-US" dirty="0" smtClean="0"/>
              <a:t> - $1500</a:t>
            </a:r>
          </a:p>
          <a:p>
            <a:pPr lvl="1"/>
            <a:r>
              <a:rPr lang="en-US" dirty="0" smtClean="0"/>
              <a:t>Designed to display population density</a:t>
            </a:r>
          </a:p>
          <a:p>
            <a:pPr lvl="1"/>
            <a:r>
              <a:rPr lang="en-US" dirty="0" smtClean="0"/>
              <a:t>Required to view 2010 information</a:t>
            </a:r>
            <a:br>
              <a:rPr lang="en-US" dirty="0" smtClean="0"/>
            </a:br>
            <a:endParaRPr lang="en-US" dirty="0" smtClean="0"/>
          </a:p>
          <a:p>
            <a:r>
              <a:rPr lang="en-US" sz="2200" dirty="0" smtClean="0"/>
              <a:t>ArcGIS - $1500</a:t>
            </a:r>
          </a:p>
          <a:p>
            <a:pPr lvl="1"/>
            <a:r>
              <a:rPr lang="en-US" sz="2000" dirty="0" smtClean="0"/>
              <a:t>Program related to </a:t>
            </a:r>
            <a:r>
              <a:rPr lang="en-US" sz="2000" dirty="0" err="1" smtClean="0"/>
              <a:t>LandScan</a:t>
            </a:r>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
        <p:nvSpPr>
          <p:cNvPr id="5" name="Footer Placeholder 4"/>
          <p:cNvSpPr>
            <a:spLocks noGrp="1"/>
          </p:cNvSpPr>
          <p:nvPr>
            <p:ph type="ftr" sz="quarter" idx="11"/>
          </p:nvPr>
        </p:nvSpPr>
        <p:spPr/>
        <p:txBody>
          <a:bodyPr/>
          <a:lstStyle/>
          <a:p>
            <a:r>
              <a:rPr lang="en-US" smtClean="0"/>
              <a:t>BIOCOUNTER</a:t>
            </a:r>
            <a:endParaRPr lang="en-US"/>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Team Dynamics and Advice</a:t>
            </a:r>
            <a:endParaRPr lang="en-US" dirty="0"/>
          </a:p>
        </p:txBody>
      </p:sp>
      <p:sp>
        <p:nvSpPr>
          <p:cNvPr id="3" name="Content Placeholder 2"/>
          <p:cNvSpPr>
            <a:spLocks noGrp="1"/>
          </p:cNvSpPr>
          <p:nvPr>
            <p:ph idx="1"/>
          </p:nvPr>
        </p:nvSpPr>
        <p:spPr/>
        <p:txBody>
          <a:bodyPr/>
          <a:lstStyle/>
          <a:p>
            <a:r>
              <a:rPr lang="en-US" dirty="0" smtClean="0"/>
              <a:t>Rich pictures team </a:t>
            </a:r>
          </a:p>
          <a:p>
            <a:r>
              <a:rPr lang="en-US" dirty="0" smtClean="0"/>
              <a:t>Simulations team</a:t>
            </a:r>
          </a:p>
          <a:p>
            <a:r>
              <a:rPr lang="en-US" dirty="0" smtClean="0"/>
              <a:t>Email/ Endnote/ </a:t>
            </a:r>
            <a:r>
              <a:rPr lang="en-US" dirty="0" err="1" smtClean="0"/>
              <a:t>Dropbox</a:t>
            </a:r>
            <a:r>
              <a:rPr lang="en-US" dirty="0" smtClean="0"/>
              <a:t>/ Google Docs</a:t>
            </a:r>
          </a:p>
          <a:p>
            <a:r>
              <a:rPr lang="en-US" dirty="0" smtClean="0"/>
              <a:t>Gemstone comes first</a:t>
            </a:r>
          </a:p>
          <a:p>
            <a:r>
              <a:rPr lang="en-US" dirty="0" smtClean="0"/>
              <a:t>Mentor = Guidance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srcRect t="33333"/>
          <a:stretch>
            <a:fillRect/>
          </a:stretch>
        </p:blipFill>
        <p:spPr>
          <a:xfrm>
            <a:off x="0" y="2285992"/>
            <a:ext cx="9144000" cy="4572008"/>
          </a:xfrm>
          <a:prstGeom prst="rect">
            <a:avLst/>
          </a:prstGeom>
        </p:spPr>
      </p:pic>
      <p:sp>
        <p:nvSpPr>
          <p:cNvPr id="11" name="Title 10"/>
          <p:cNvSpPr>
            <a:spLocks noGrp="1"/>
          </p:cNvSpPr>
          <p:nvPr>
            <p:ph type="title"/>
          </p:nvPr>
        </p:nvSpPr>
        <p:spPr/>
        <p:txBody>
          <a:bodyPr/>
          <a:lstStyle/>
          <a:p>
            <a:r>
              <a:rPr lang="en-US" dirty="0" smtClean="0"/>
              <a:t>Questions?</a:t>
            </a:r>
            <a:endParaRPr lang="en-US" dirty="0"/>
          </a:p>
        </p:txBody>
      </p:sp>
      <p:sp>
        <p:nvSpPr>
          <p:cNvPr id="9" name="Footer Placeholder 8"/>
          <p:cNvSpPr>
            <a:spLocks noGrp="1"/>
          </p:cNvSpPr>
          <p:nvPr>
            <p:ph type="ftr" sz="quarter" idx="11"/>
          </p:nvPr>
        </p:nvSpPr>
        <p:spPr/>
        <p:txBody>
          <a:bodyPr/>
          <a:lstStyle/>
          <a:p>
            <a:r>
              <a:rPr lang="en-US" smtClean="0"/>
              <a:t>BIOCOUNTER</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19</a:t>
            </a:fld>
            <a:endParaRPr lang="en-US"/>
          </a:p>
        </p:txBody>
      </p:sp>
    </p:spTree>
    <p:custDataLst>
      <p:tags r:id="rId1"/>
    </p:custDataLst>
  </p:cSld>
  <p:clrMapOvr>
    <a:masterClrMapping/>
  </p:clrMapOvr>
  <p:transition>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ＭＳ Ｐ明朝"/>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151</TotalTime>
  <Words>1352</Words>
  <Application>Microsoft Office PowerPoint</Application>
  <PresentationFormat>On-screen Show (4:3)</PresentationFormat>
  <Paragraphs>274</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Flow</vt:lpstr>
      <vt:lpstr>BIOCOUNTER</vt:lpstr>
      <vt:lpstr>Overview</vt:lpstr>
      <vt:lpstr>Research Problem</vt:lpstr>
      <vt:lpstr>Purpose</vt:lpstr>
      <vt:lpstr>Literature Review</vt:lpstr>
      <vt:lpstr>Methodology</vt:lpstr>
      <vt:lpstr>Sample Interview Questions</vt:lpstr>
      <vt:lpstr>Federal Contacts</vt:lpstr>
      <vt:lpstr>State Contacts</vt:lpstr>
      <vt:lpstr>   Local Officials</vt:lpstr>
      <vt:lpstr>Academic Contacts</vt:lpstr>
      <vt:lpstr>Rich Pictures and Pivot Table</vt:lpstr>
      <vt:lpstr>Slide 13</vt:lpstr>
      <vt:lpstr>Slide 14</vt:lpstr>
      <vt:lpstr>Conclusion</vt:lpstr>
      <vt:lpstr>Timeline</vt:lpstr>
      <vt:lpstr>Budget</vt:lpstr>
      <vt:lpstr>Team Dynamics and Advice</vt:lpstr>
      <vt:lpstr>Questions?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saltzman</dc:creator>
  <cp:lastModifiedBy>Josh</cp:lastModifiedBy>
  <cp:revision>41</cp:revision>
  <dcterms:created xsi:type="dcterms:W3CDTF">2011-11-03T23:11:01Z</dcterms:created>
  <dcterms:modified xsi:type="dcterms:W3CDTF">2011-11-07T05:35:18Z</dcterms:modified>
</cp:coreProperties>
</file>