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1" charset="0"/>
        <a:ea typeface="ＭＳ Ｐゴシック" pitchFamily="1" charset="-128"/>
        <a:cs typeface="ＭＳ Ｐゴシック" pitchFamily="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5" d="100"/>
          <a:sy n="95" d="100"/>
        </p:scale>
        <p:origin x="-84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35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196561379205102E-2"/>
          <c:y val="0.12669099710972101"/>
          <c:w val="0.91374298056182501"/>
          <c:h val="0.87145891006926801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16889989387867199"/>
                  <c:y val="9.6444884337083204E-5"/>
                </c:manualLayout>
              </c:layout>
              <c:tx>
                <c:rich>
                  <a:bodyPr/>
                  <a:lstStyle/>
                  <a:p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N</a:t>
                    </a:r>
                    <a:r>
                      <a:rPr lang="en-US" sz="2400" baseline="-25000" dirty="0" smtClean="0">
                        <a:solidFill>
                          <a:schemeClr val="bg1"/>
                        </a:solidFill>
                      </a:rPr>
                      <a:t>2</a:t>
                    </a:r>
                    <a:endParaRPr lang="en-US" sz="2400" baseline="-25000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en-US" sz="2400" baseline="0" dirty="0">
                        <a:solidFill>
                          <a:schemeClr val="bg1"/>
                        </a:solidFill>
                      </a:rPr>
                      <a:t>5%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303648877658001"/>
                  <c:y val="2.0723187075848601E-3"/>
                </c:manualLayout>
              </c:layout>
              <c:tx>
                <c:rich>
                  <a:bodyPr/>
                  <a:lstStyle/>
                  <a:p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H</a:t>
                    </a:r>
                    <a:r>
                      <a:rPr lang="en-US" sz="2400" i="0" baseline="-25000" dirty="0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S</a:t>
                    </a:r>
                    <a:endParaRPr lang="en-US" sz="2400" baseline="0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en-US" sz="2400" baseline="0" dirty="0">
                        <a:solidFill>
                          <a:schemeClr val="bg1"/>
                        </a:solidFill>
                      </a:rPr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8706783714698799"/>
                  <c:y val="-8.5155674230624201E-2"/>
                </c:manualLayout>
              </c:layout>
              <c:tx>
                <c:rich>
                  <a:bodyPr/>
                  <a:lstStyle/>
                  <a:p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CO</a:t>
                    </a:r>
                    <a:r>
                      <a:rPr lang="en-US" sz="2400" baseline="-25000" dirty="0" smtClean="0">
                        <a:solidFill>
                          <a:schemeClr val="bg1"/>
                        </a:solidFill>
                      </a:rPr>
                      <a:t>2</a:t>
                    </a:r>
                  </a:p>
                  <a:p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45</a:t>
                    </a:r>
                    <a:r>
                      <a:rPr lang="en-US" sz="2400" baseline="0" dirty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0528463641783701"/>
                  <c:y val="-0.131639109958027"/>
                </c:manualLayout>
              </c:layout>
              <c:tx>
                <c:rich>
                  <a:bodyPr/>
                  <a:lstStyle/>
                  <a:p>
                    <a:r>
                      <a:rPr lang="en-US" sz="2400" baseline="0" dirty="0" smtClean="0">
                        <a:solidFill>
                          <a:schemeClr val="bg1"/>
                        </a:solidFill>
                      </a:rPr>
                      <a:t>CH</a:t>
                    </a:r>
                    <a:r>
                      <a:rPr lang="en-US" sz="2400" i="0" baseline="-25000" dirty="0" smtClean="0">
                        <a:solidFill>
                          <a:schemeClr val="bg1"/>
                        </a:solidFill>
                      </a:rPr>
                      <a:t>4</a:t>
                    </a:r>
                    <a:endParaRPr lang="en-US" sz="2400" i="0" baseline="-25000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en-US" sz="2400" baseline="0" dirty="0">
                        <a:solidFill>
                          <a:schemeClr val="bg1"/>
                        </a:solidFill>
                      </a:rPr>
                      <a:t>49%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Sheet1!$A$1:$A$4</c:f>
              <c:strCache>
                <c:ptCount val="4"/>
                <c:pt idx="0">
                  <c:v>Nitrogen</c:v>
                </c:pt>
                <c:pt idx="1">
                  <c:v>Hydrogen Sulfide</c:v>
                </c:pt>
                <c:pt idx="2">
                  <c:v>Carbon Dioxide</c:v>
                </c:pt>
                <c:pt idx="3">
                  <c:v>Methane</c:v>
                </c:pt>
              </c:strCache>
            </c:strRef>
          </c:cat>
          <c:val>
            <c:numRef>
              <c:f>Sheet1!$B$1:$B$4</c:f>
              <c:numCache>
                <c:formatCode>0%</c:formatCode>
                <c:ptCount val="4"/>
                <c:pt idx="0">
                  <c:v>0.05</c:v>
                </c:pt>
                <c:pt idx="1">
                  <c:v>0.01</c:v>
                </c:pt>
                <c:pt idx="2">
                  <c:v>0.45</c:v>
                </c:pt>
                <c:pt idx="3">
                  <c:v>0.49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0.36164</cdr:x>
      <cdr:y>0.07369</cdr:y>
    </cdr:from>
    <cdr:to>
      <cdr:x>0.49107</cdr:x>
      <cdr:y>0.20226</cdr:y>
    </cdr:to>
    <cdr:cxnSp macro="">
      <cdr:nvCxnSpPr>
        <cdr:cNvPr id="7" name="Straight Connector 6"/>
        <cdr:cNvCxnSpPr/>
      </cdr:nvCxnSpPr>
      <cdr:spPr>
        <a:xfrm xmlns:a="http://schemas.openxmlformats.org/drawingml/2006/main">
          <a:off x="2895601" y="384334"/>
          <a:ext cx="1036320" cy="67056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0.55007</cdr:x>
      <cdr:y>0.07369</cdr:y>
    </cdr:from>
    <cdr:to>
      <cdr:x>0.68902</cdr:x>
      <cdr:y>0.19642</cdr:y>
    </cdr:to>
    <cdr:cxnSp macro="">
      <cdr:nvCxnSpPr>
        <cdr:cNvPr id="10" name="Straight Connector 9"/>
        <cdr:cNvCxnSpPr/>
      </cdr:nvCxnSpPr>
      <cdr:spPr>
        <a:xfrm xmlns:a="http://schemas.openxmlformats.org/drawingml/2006/main" flipV="1">
          <a:off x="4404361" y="384334"/>
          <a:ext cx="1112520" cy="64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41F4-F717-DB48-AE0F-3C12CCFCECF7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7B0C-50CA-FE49-A43B-6B62823CF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DAD2C-CB61-E64C-960F-5CD96E1B7D97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CA7B3-33B2-EB4D-86EA-B89B6B727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9D05-36ED-2344-BF5D-DFED90C1F6CB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CD061-F5D2-AE4C-ACF9-BFB5103EB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878C3-E7F9-1D48-B615-FCE3DA8CF9B9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7993-7420-1541-902D-72DD22734F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0D03-BE5B-0D4F-B119-55A099E53426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145E-BADC-F446-AC59-5E61B2A18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9391-90D2-DD40-8AF5-3287D3FC6D20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96DE-CB1A-B343-916E-8DD2AE52E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1BFD-9B2B-404C-A9AD-1E3FFFB94108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40B1-FD93-5443-B8B7-B6A3DE0BA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604D-5990-1848-9CA4-0DFA38D4EC7F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F625-407A-4C4B-9D75-72602C95FF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79A6-D8B0-9E4C-8006-16D8801785BE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7C6ED-890E-C548-B6E8-866156B92A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563F-2D0E-0446-9CBB-247E38CFC984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25DC-D0F1-8744-9080-68020192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AC66E-90A3-6B44-B4A0-AD61DEF951CB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9B99-A19D-EE40-A288-E0637D9AB39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31B63F7-11EF-8A41-BF6E-5C7442AF4392}" type="datetime1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31F492-9788-7542-A066-65AD41F7D2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872067" y="1909187"/>
            <a:ext cx="7408333" cy="421697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200" dirty="0"/>
              <a:t>Ongoing energy crisis</a:t>
            </a:r>
          </a:p>
          <a:p>
            <a:pPr eaLnBrk="1" hangingPunct="1"/>
            <a:r>
              <a:rPr lang="en-US" sz="2200" dirty="0"/>
              <a:t>Depletion of fossil fuels</a:t>
            </a:r>
          </a:p>
          <a:p>
            <a:pPr eaLnBrk="1" hangingPunct="1"/>
            <a:r>
              <a:rPr lang="en-US" sz="2200" dirty="0"/>
              <a:t>Search for an alternative energy source</a:t>
            </a:r>
          </a:p>
          <a:p>
            <a:pPr eaLnBrk="1" hangingPunct="1"/>
            <a:r>
              <a:rPr lang="en-US" sz="2200" dirty="0"/>
              <a:t>Biogas is underutilized</a:t>
            </a:r>
          </a:p>
          <a:p>
            <a:pPr eaLnBrk="1" hangingPunct="1"/>
            <a:r>
              <a:rPr lang="en-US" sz="2200" dirty="0"/>
              <a:t>Affordable and can be widely used</a:t>
            </a:r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/>
              <a:t>Problem Overview &amp; Significance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928417" y="4081744"/>
            <a:ext cx="6328806" cy="1941542"/>
            <a:chOff x="1275954" y="2645247"/>
            <a:chExt cx="6328806" cy="1941542"/>
          </a:xfrm>
          <a:effectLst>
            <a:outerShdw blurRad="127000" dist="63500" dir="2700000" algn="tl" rotWithShape="0">
              <a:prstClr val="black">
                <a:alpha val="65000"/>
              </a:prstClr>
            </a:outerShdw>
            <a:reflection blurRad="6350" stA="52000" endA="300" endPos="35000" dir="5400000" sy="-100000" algn="bl" rotWithShape="0"/>
          </a:effectLst>
        </p:grpSpPr>
        <p:pic>
          <p:nvPicPr>
            <p:cNvPr id="6" name="Picture 4" descr="http://upload.wikimedia.org/wikipedia/commons/thumb/e/ea/Electricalgrid.jpg/220px-Electricalgri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81658" y="2645247"/>
              <a:ext cx="1423102" cy="1941542"/>
            </a:xfrm>
            <a:prstGeom prst="rect">
              <a:avLst/>
            </a:prstGeom>
            <a:noFill/>
          </p:spPr>
        </p:pic>
        <p:pic>
          <p:nvPicPr>
            <p:cNvPr id="7" name="Picture 6" descr="http://bioinfo.bact.wisc.edu/themicrobialworld/DairyFarm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64675" y="2645247"/>
              <a:ext cx="2316983" cy="1941542"/>
            </a:xfrm>
            <a:prstGeom prst="rect">
              <a:avLst/>
            </a:prstGeom>
            <a:noFill/>
          </p:spPr>
        </p:pic>
        <p:pic>
          <p:nvPicPr>
            <p:cNvPr id="8" name="Picture 8" descr="http://biggreenboulder.com/wp-content/uploads/2009/09/Idle-Glass-Recycling_Sni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75954" y="2645247"/>
              <a:ext cx="2588722" cy="194154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Biogas Composition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310284" y="1571854"/>
          <a:ext cx="6824702" cy="4335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Chemical Method</a:t>
            </a:r>
          </a:p>
          <a:p>
            <a:pPr lvl="1" eaLnBrk="1" hangingPunct="1"/>
            <a:r>
              <a:rPr lang="en-US"/>
              <a:t>Environmentally damaging</a:t>
            </a:r>
          </a:p>
          <a:p>
            <a:pPr lvl="1" eaLnBrk="1" hangingPunct="1"/>
            <a:r>
              <a:rPr lang="en-US"/>
              <a:t>Expensive</a:t>
            </a:r>
          </a:p>
          <a:p>
            <a:pPr lvl="1" eaLnBrk="1" hangingPunct="1"/>
            <a:r>
              <a:rPr lang="en-US"/>
              <a:t>Nonrenewable</a:t>
            </a:r>
          </a:p>
          <a:p>
            <a:pPr lvl="1" eaLnBrk="1" hangingPunct="1">
              <a:buFont typeface="Arial" pitchFamily="1" charset="0"/>
              <a:buNone/>
            </a:pPr>
            <a:endParaRPr lang="en-US" sz="1600"/>
          </a:p>
          <a:p>
            <a:pPr eaLnBrk="1" hangingPunct="1"/>
            <a:r>
              <a:rPr lang="en-US"/>
              <a:t>Biological Method</a:t>
            </a:r>
          </a:p>
          <a:p>
            <a:pPr lvl="1" eaLnBrk="1" hangingPunct="1"/>
            <a:r>
              <a:rPr lang="en-US"/>
              <a:t>Carbon fixation</a:t>
            </a:r>
          </a:p>
          <a:p>
            <a:pPr lvl="1" eaLnBrk="1" hangingPunct="1"/>
            <a:r>
              <a:rPr lang="en-US"/>
              <a:t>Algal oil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Why a Biological Method?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4548159" y="3084064"/>
            <a:ext cx="4138641" cy="2635605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chemeClr val="bg1">
                <a:alpha val="65000"/>
              </a:schemeClr>
            </a:outerShdw>
            <a:reflection blurRad="6350" stA="52000" endA="300" endPos="35000" dir="5400000" sy="-100000" algn="bl" rotWithShape="0"/>
          </a:effectLst>
          <a:ex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What are the differences in concentrations of methane and CO2 before and after purification of raw biogas?</a:t>
            </a:r>
          </a:p>
          <a:p>
            <a:pPr eaLnBrk="1" hangingPunct="1"/>
            <a:r>
              <a:rPr lang="en-US"/>
              <a:t>What is the cost of constructing and maintaining our biological purification system?</a:t>
            </a:r>
          </a:p>
          <a:p>
            <a:pPr eaLnBrk="1" hangingPunct="1"/>
            <a:r>
              <a:rPr lang="en-US"/>
              <a:t>How does the cost compare to that of chemical methods?</a:t>
            </a: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We hypothesize that a purification utilizing microbes will be more cost-efficient and sustainable than current purification methods while yielding higher methane concentrations</a:t>
            </a:r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Hypothesis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3027363" y="32448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pitchFamily="1" charset="0"/>
            </a:endParaRPr>
          </a:p>
        </p:txBody>
      </p:sp>
      <p:grpSp>
        <p:nvGrpSpPr>
          <p:cNvPr id="8195" name="Group 4"/>
          <p:cNvGrpSpPr>
            <a:grpSpLocks/>
          </p:cNvGrpSpPr>
          <p:nvPr/>
        </p:nvGrpSpPr>
        <p:grpSpPr bwMode="auto">
          <a:xfrm>
            <a:off x="136525" y="147638"/>
            <a:ext cx="8501063" cy="5608637"/>
            <a:chOff x="-1252422" y="-123488"/>
            <a:chExt cx="9195900" cy="5832355"/>
          </a:xfrm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-1066958" y="2129884"/>
              <a:ext cx="1973126" cy="1703649"/>
            </a:xfrm>
            <a:prstGeom prst="roundRect">
              <a:avLst>
                <a:gd name="adj" fmla="val 16667"/>
              </a:avLst>
            </a:prstGeom>
            <a:solidFill>
              <a:srgbClr val="1C4271"/>
            </a:solidFill>
            <a:ln w="127000">
              <a:solidFill>
                <a:schemeClr val="accent1"/>
              </a:solidFill>
              <a:round/>
              <a:headEnd/>
              <a:tailEnd/>
            </a:ln>
            <a:effectLst>
              <a:outerShdw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200" b="1" dirty="0">
                  <a:solidFill>
                    <a:schemeClr val="bg1"/>
                  </a:solidFill>
                  <a:latin typeface="Calibri" pitchFamily="1" charset="0"/>
                  <a:cs typeface="+mn-cs"/>
                </a:rPr>
                <a:t>Generator</a:t>
              </a:r>
            </a:p>
          </p:txBody>
        </p:sp>
        <p:sp>
          <p:nvSpPr>
            <p:cNvPr id="7" name="Can 6"/>
            <p:cNvSpPr>
              <a:spLocks noChangeArrowheads="1"/>
            </p:cNvSpPr>
            <p:nvPr/>
          </p:nvSpPr>
          <p:spPr bwMode="auto">
            <a:xfrm>
              <a:off x="1414475" y="1702322"/>
              <a:ext cx="1119650" cy="2276484"/>
            </a:xfrm>
            <a:prstGeom prst="can">
              <a:avLst>
                <a:gd name="adj" fmla="val 24996"/>
              </a:avLst>
            </a:prstGeom>
            <a:solidFill>
              <a:srgbClr val="E6B9B8"/>
            </a:solidFill>
            <a:ln w="9525">
              <a:solidFill>
                <a:schemeClr val="tx1">
                  <a:alpha val="25098"/>
                </a:schemeClr>
              </a:solidFill>
              <a:round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200" b="1">
                  <a:solidFill>
                    <a:srgbClr val="000000"/>
                  </a:solidFill>
                  <a:latin typeface="Calibri" pitchFamily="1" charset="0"/>
                </a:rPr>
                <a:t>H</a:t>
              </a:r>
              <a:r>
                <a:rPr lang="en-US" sz="2200" b="1" baseline="-25000">
                  <a:solidFill>
                    <a:srgbClr val="000000"/>
                  </a:solidFill>
                  <a:latin typeface="Calibri" pitchFamily="1" charset="0"/>
                </a:rPr>
                <a:t>2</a:t>
              </a:r>
              <a:r>
                <a:rPr lang="en-US" sz="2200" b="1">
                  <a:solidFill>
                    <a:srgbClr val="000000"/>
                  </a:solidFill>
                  <a:latin typeface="Calibri" pitchFamily="1" charset="0"/>
                </a:rPr>
                <a:t>S Scrub</a:t>
              </a:r>
            </a:p>
          </p:txBody>
        </p:sp>
        <p:sp>
          <p:nvSpPr>
            <p:cNvPr id="8" name="Rounded Rectangle 7"/>
            <p:cNvSpPr>
              <a:spLocks noChangeArrowheads="1"/>
            </p:cNvSpPr>
            <p:nvPr/>
          </p:nvSpPr>
          <p:spPr bwMode="auto">
            <a:xfrm>
              <a:off x="3425380" y="1842641"/>
              <a:ext cx="1349762" cy="2278135"/>
            </a:xfrm>
            <a:prstGeom prst="roundRect">
              <a:avLst>
                <a:gd name="adj" fmla="val 16667"/>
              </a:avLst>
            </a:prstGeom>
            <a:solidFill>
              <a:srgbClr val="E6B9B8"/>
            </a:solidFill>
            <a:ln w="9525">
              <a:solidFill>
                <a:schemeClr val="tx1">
                  <a:alpha val="25098"/>
                </a:schemeClr>
              </a:solidFill>
              <a:round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200" b="1">
                  <a:solidFill>
                    <a:srgbClr val="000000"/>
                  </a:solidFill>
                  <a:latin typeface="Calibri" pitchFamily="1" charset="0"/>
                </a:rPr>
                <a:t>CO</a:t>
              </a:r>
              <a:r>
                <a:rPr lang="en-US" sz="2200" b="1" baseline="-25000">
                  <a:solidFill>
                    <a:srgbClr val="000000"/>
                  </a:solidFill>
                  <a:latin typeface="Calibri" pitchFamily="1" charset="0"/>
                </a:rPr>
                <a:t>2</a:t>
              </a:r>
              <a:endParaRPr lang="en-US" sz="2200" b="1">
                <a:solidFill>
                  <a:srgbClr val="000000"/>
                </a:solidFill>
                <a:latin typeface="Calibri" pitchFamily="1" charset="0"/>
              </a:endParaRPr>
            </a:p>
            <a:p>
              <a:pPr algn="ctr"/>
              <a:r>
                <a:rPr lang="en-US" sz="2200" b="1">
                  <a:solidFill>
                    <a:srgbClr val="000000"/>
                  </a:solidFill>
                  <a:latin typeface="Calibri" pitchFamily="1" charset="0"/>
                </a:rPr>
                <a:t>Scrub</a:t>
              </a:r>
            </a:p>
          </p:txBody>
        </p:sp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579978" y="1702322"/>
              <a:ext cx="1363500" cy="2276484"/>
            </a:xfrm>
            <a:prstGeom prst="roundRect">
              <a:avLst>
                <a:gd name="adj" fmla="val 16667"/>
              </a:avLst>
            </a:prstGeom>
            <a:solidFill>
              <a:srgbClr val="E6B9B8"/>
            </a:solidFill>
            <a:ln w="9525">
              <a:solidFill>
                <a:schemeClr val="tx1">
                  <a:alpha val="25098"/>
                </a:schemeClr>
              </a:solidFill>
              <a:round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200" b="1">
                  <a:solidFill>
                    <a:srgbClr val="000000"/>
                  </a:solidFill>
                  <a:latin typeface="Calibri" pitchFamily="1" charset="0"/>
                  <a:cs typeface="+mn-cs"/>
                </a:rPr>
                <a:t>Algae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3263958" y="167057"/>
              <a:ext cx="1672606" cy="1087891"/>
            </a:xfrm>
            <a:prstGeom prst="ellipse">
              <a:avLst/>
            </a:prstGeom>
            <a:solidFill>
              <a:srgbClr val="E6B9B8"/>
            </a:solidFill>
            <a:ln w="9525">
              <a:solidFill>
                <a:schemeClr val="tx1">
                  <a:alpha val="25098"/>
                </a:schemeClr>
              </a:solidFill>
              <a:round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100" b="1">
                  <a:solidFill>
                    <a:srgbClr val="000000"/>
                  </a:solidFill>
                  <a:latin typeface="Calibri" pitchFamily="1" charset="0"/>
                  <a:cs typeface="+mn-cs"/>
                </a:rPr>
                <a:t>Purified Biogas</a:t>
              </a:r>
            </a:p>
          </p:txBody>
        </p:sp>
        <p:sp>
          <p:nvSpPr>
            <p:cNvPr id="11" name="Right Arrow 10"/>
            <p:cNvSpPr>
              <a:spLocks noChangeArrowheads="1"/>
            </p:cNvSpPr>
            <p:nvPr/>
          </p:nvSpPr>
          <p:spPr bwMode="auto">
            <a:xfrm>
              <a:off x="4775142" y="1880610"/>
              <a:ext cx="1804835" cy="921159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500">
                  <a:solidFill>
                    <a:srgbClr val="FFFFFF"/>
                  </a:solidFill>
                  <a:latin typeface="Calibri" pitchFamily="1" charset="0"/>
                </a:rPr>
                <a:t>CO</a:t>
              </a:r>
              <a:r>
                <a:rPr lang="en-US" sz="2500" baseline="-25000">
                  <a:solidFill>
                    <a:srgbClr val="FFFFFF"/>
                  </a:solidFill>
                  <a:latin typeface="Calibri" pitchFamily="1" charset="0"/>
                </a:rPr>
                <a:t>2,</a:t>
              </a:r>
              <a:r>
                <a:rPr lang="en-US" sz="2500">
                  <a:solidFill>
                    <a:srgbClr val="FFFFFF"/>
                  </a:solidFill>
                  <a:latin typeface="Calibri" pitchFamily="1" charset="0"/>
                </a:rPr>
                <a:t> H</a:t>
              </a:r>
              <a:r>
                <a:rPr lang="en-US" sz="2500" baseline="-25000">
                  <a:solidFill>
                    <a:srgbClr val="FFFFFF"/>
                  </a:solidFill>
                  <a:latin typeface="Calibri" pitchFamily="1" charset="0"/>
                </a:rPr>
                <a:t>2</a:t>
              </a:r>
              <a:r>
                <a:rPr lang="en-US" sz="2500">
                  <a:solidFill>
                    <a:srgbClr val="FFFFFF"/>
                  </a:solidFill>
                  <a:latin typeface="Calibri" pitchFamily="1" charset="0"/>
                </a:rPr>
                <a:t>O</a:t>
              </a:r>
            </a:p>
          </p:txBody>
        </p:sp>
        <p:sp>
          <p:nvSpPr>
            <p:cNvPr id="12" name="Left Arrow 11"/>
            <p:cNvSpPr>
              <a:spLocks noChangeArrowheads="1"/>
            </p:cNvSpPr>
            <p:nvPr/>
          </p:nvSpPr>
          <p:spPr bwMode="auto">
            <a:xfrm>
              <a:off x="4761404" y="3097266"/>
              <a:ext cx="1804835" cy="881539"/>
            </a:xfrm>
            <a:prstGeom prst="leftArrow">
              <a:avLst>
                <a:gd name="adj1" fmla="val 50000"/>
                <a:gd name="adj2" fmla="val 50002"/>
              </a:avLst>
            </a:pr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500">
                  <a:solidFill>
                    <a:srgbClr val="FFFFFF"/>
                  </a:solidFill>
                  <a:latin typeface="Calibri" pitchFamily="1" charset="0"/>
                </a:rPr>
                <a:t>H</a:t>
              </a:r>
              <a:r>
                <a:rPr lang="en-US" sz="2500" baseline="-25000">
                  <a:solidFill>
                    <a:srgbClr val="FFFFFF"/>
                  </a:solidFill>
                  <a:latin typeface="Calibri" pitchFamily="1" charset="0"/>
                </a:rPr>
                <a:t>2</a:t>
              </a:r>
              <a:r>
                <a:rPr lang="en-US" sz="2500">
                  <a:solidFill>
                    <a:srgbClr val="FFFFFF"/>
                  </a:solidFill>
                  <a:latin typeface="Calibri" pitchFamily="1" charset="0"/>
                </a:rPr>
                <a:t>O</a:t>
              </a:r>
            </a:p>
          </p:txBody>
        </p:sp>
        <p:sp>
          <p:nvSpPr>
            <p:cNvPr id="13" name="Left Arrow 12"/>
            <p:cNvSpPr>
              <a:spLocks noChangeArrowheads="1"/>
            </p:cNvSpPr>
            <p:nvPr/>
          </p:nvSpPr>
          <p:spPr bwMode="auto">
            <a:xfrm flipH="1">
              <a:off x="2534125" y="2739038"/>
              <a:ext cx="867213" cy="485342"/>
            </a:xfrm>
            <a:prstGeom prst="leftArrow">
              <a:avLst>
                <a:gd name="adj1" fmla="val 50000"/>
                <a:gd name="adj2" fmla="val 49996"/>
              </a:avLst>
            </a:pr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Calibri" pitchFamily="1" charset="0"/>
              </a:endParaRPr>
            </a:p>
          </p:txBody>
        </p:sp>
        <p:sp>
          <p:nvSpPr>
            <p:cNvPr id="14" name="U-Turn Arrow 13"/>
            <p:cNvSpPr>
              <a:spLocks noChangeArrowheads="1"/>
            </p:cNvSpPr>
            <p:nvPr/>
          </p:nvSpPr>
          <p:spPr bwMode="auto">
            <a:xfrm>
              <a:off x="-159489" y="544959"/>
              <a:ext cx="2525059" cy="1585324"/>
            </a:xfrm>
            <a:custGeom>
              <a:avLst/>
              <a:gdLst>
                <a:gd name="T0" fmla="*/ 1850727 w 2525059"/>
                <a:gd name="T1" fmla="*/ 814587 h 1585324"/>
                <a:gd name="T2" fmla="*/ 2187893 w 2525059"/>
                <a:gd name="T3" fmla="*/ 1188993 h 1585324"/>
                <a:gd name="T4" fmla="*/ 2525059 w 2525059"/>
                <a:gd name="T5" fmla="*/ 814587 h 1585324"/>
                <a:gd name="T6" fmla="*/ 1163448 w 2525059"/>
                <a:gd name="T7" fmla="*/ 0 h 1585324"/>
                <a:gd name="T8" fmla="*/ 139001 w 2525059"/>
                <a:gd name="T9" fmla="*/ 1585324 h 15853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5059"/>
                <a:gd name="T16" fmla="*/ 0 h 1585324"/>
                <a:gd name="T17" fmla="*/ 2525059 w 2525059"/>
                <a:gd name="T18" fmla="*/ 1585324 h 15853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5059" h="1585324">
                  <a:moveTo>
                    <a:pt x="0" y="1585324"/>
                  </a:moveTo>
                  <a:lnTo>
                    <a:pt x="0" y="792662"/>
                  </a:lnTo>
                  <a:cubicBezTo>
                    <a:pt x="0" y="354886"/>
                    <a:pt x="354886" y="0"/>
                    <a:pt x="792661" y="0"/>
                  </a:cubicBezTo>
                  <a:lnTo>
                    <a:pt x="1534232" y="0"/>
                  </a:lnTo>
                  <a:lnTo>
                    <a:pt x="1534231" y="0"/>
                  </a:lnTo>
                  <a:cubicBezTo>
                    <a:pt x="1972007" y="0"/>
                    <a:pt x="2326894" y="354886"/>
                    <a:pt x="2326894" y="792662"/>
                  </a:cubicBezTo>
                  <a:lnTo>
                    <a:pt x="2326894" y="814587"/>
                  </a:lnTo>
                  <a:lnTo>
                    <a:pt x="2525059" y="814587"/>
                  </a:lnTo>
                  <a:lnTo>
                    <a:pt x="2187892" y="1188993"/>
                  </a:lnTo>
                  <a:lnTo>
                    <a:pt x="1850726" y="814587"/>
                  </a:lnTo>
                  <a:lnTo>
                    <a:pt x="2048891" y="814587"/>
                  </a:lnTo>
                  <a:lnTo>
                    <a:pt x="2048891" y="792662"/>
                  </a:lnTo>
                  <a:cubicBezTo>
                    <a:pt x="2048891" y="508423"/>
                    <a:pt x="1818469" y="278002"/>
                    <a:pt x="1534231" y="278002"/>
                  </a:cubicBezTo>
                  <a:lnTo>
                    <a:pt x="792662" y="278002"/>
                  </a:lnTo>
                  <a:lnTo>
                    <a:pt x="792661" y="278002"/>
                  </a:lnTo>
                  <a:cubicBezTo>
                    <a:pt x="508423" y="278002"/>
                    <a:pt x="278002" y="508423"/>
                    <a:pt x="278002" y="792661"/>
                  </a:cubicBezTo>
                  <a:lnTo>
                    <a:pt x="278002" y="1585324"/>
                  </a:lnTo>
                  <a:close/>
                </a:path>
              </a:pathLst>
            </a:cu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blurRad="63500" dist="635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Bent-Up Arrow 14"/>
            <p:cNvSpPr>
              <a:spLocks noChangeArrowheads="1"/>
            </p:cNvSpPr>
            <p:nvPr/>
          </p:nvSpPr>
          <p:spPr bwMode="auto">
            <a:xfrm flipH="1">
              <a:off x="-378339" y="3833533"/>
              <a:ext cx="6958316" cy="1612854"/>
            </a:xfrm>
            <a:custGeom>
              <a:avLst/>
              <a:gdLst>
                <a:gd name="T0" fmla="*/ 6676871 w 6958600"/>
                <a:gd name="T1" fmla="*/ 0 h 1612461"/>
                <a:gd name="T2" fmla="*/ 6395142 w 6958600"/>
                <a:gd name="T3" fmla="*/ 291081 h 1612461"/>
                <a:gd name="T4" fmla="*/ 0 w 6958600"/>
                <a:gd name="T5" fmla="*/ 1420240 h 1612461"/>
                <a:gd name="T6" fmla="*/ 3434546 w 6958600"/>
                <a:gd name="T7" fmla="*/ 1612461 h 1612461"/>
                <a:gd name="T8" fmla="*/ 6869092 w 6958600"/>
                <a:gd name="T9" fmla="*/ 951771 h 1612461"/>
                <a:gd name="T10" fmla="*/ 6958600 w 6958600"/>
                <a:gd name="T11" fmla="*/ 291081 h 1612461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6958600"/>
                <a:gd name="T19" fmla="*/ 1228018 h 1612461"/>
                <a:gd name="T20" fmla="*/ 6869092 w 6958600"/>
                <a:gd name="T21" fmla="*/ 1612461 h 16124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58600" h="1612461">
                  <a:moveTo>
                    <a:pt x="0" y="1228018"/>
                  </a:moveTo>
                  <a:lnTo>
                    <a:pt x="6484649" y="1228018"/>
                  </a:lnTo>
                  <a:lnTo>
                    <a:pt x="6484649" y="291081"/>
                  </a:lnTo>
                  <a:lnTo>
                    <a:pt x="6395142" y="291081"/>
                  </a:lnTo>
                  <a:lnTo>
                    <a:pt x="6676871" y="0"/>
                  </a:lnTo>
                  <a:lnTo>
                    <a:pt x="6958600" y="291081"/>
                  </a:lnTo>
                  <a:lnTo>
                    <a:pt x="6869092" y="291081"/>
                  </a:lnTo>
                  <a:lnTo>
                    <a:pt x="6869092" y="1612461"/>
                  </a:lnTo>
                  <a:lnTo>
                    <a:pt x="0" y="1612461"/>
                  </a:lnTo>
                  <a:close/>
                </a:path>
              </a:pathLst>
            </a:cu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2500">
                  <a:solidFill>
                    <a:srgbClr val="FFFFFF"/>
                  </a:solidFill>
                  <a:latin typeface="Calibri" pitchFamily="1" charset="0"/>
                  <a:cs typeface="+mn-cs"/>
                </a:rPr>
                <a:t>Solid wastes recycled</a:t>
              </a:r>
            </a:p>
          </p:txBody>
        </p:sp>
        <p:sp>
          <p:nvSpPr>
            <p:cNvPr id="16" name="Left Arrow 15"/>
            <p:cNvSpPr>
              <a:spLocks noChangeArrowheads="1"/>
            </p:cNvSpPr>
            <p:nvPr/>
          </p:nvSpPr>
          <p:spPr bwMode="auto">
            <a:xfrm rot="5400000" flipV="1">
              <a:off x="3806415" y="1306661"/>
              <a:ext cx="587693" cy="484266"/>
            </a:xfrm>
            <a:prstGeom prst="leftArrow">
              <a:avLst>
                <a:gd name="adj1" fmla="val 50000"/>
                <a:gd name="adj2" fmla="val 50002"/>
              </a:avLst>
            </a:pr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Calibri" pitchFamily="1" charset="0"/>
              </a:endParaRPr>
            </a:p>
          </p:txBody>
        </p:sp>
        <p:sp>
          <p:nvSpPr>
            <p:cNvPr id="17" name="Down Arrow 16"/>
            <p:cNvSpPr>
              <a:spLocks noChangeArrowheads="1"/>
            </p:cNvSpPr>
            <p:nvPr/>
          </p:nvSpPr>
          <p:spPr bwMode="auto">
            <a:xfrm>
              <a:off x="6719075" y="3978805"/>
              <a:ext cx="1085305" cy="1730062"/>
            </a:xfrm>
            <a:prstGeom prst="downArrow">
              <a:avLst>
                <a:gd name="adj1" fmla="val 50000"/>
                <a:gd name="adj2" fmla="val 49999"/>
              </a:avLst>
            </a:prstGeom>
            <a:solidFill>
              <a:srgbClr val="002060"/>
            </a:solidFill>
            <a:ln w="9525">
              <a:solidFill>
                <a:schemeClr val="tx1">
                  <a:alpha val="25098"/>
                </a:schemeClr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Calibri" pitchFamily="1" charset="0"/>
                </a:rPr>
                <a:t> </a:t>
              </a:r>
            </a:p>
          </p:txBody>
        </p:sp>
        <p:sp>
          <p:nvSpPr>
            <p:cNvPr id="8210" name="TextBox 17"/>
            <p:cNvSpPr txBox="1">
              <a:spLocks noChangeArrowheads="1"/>
            </p:cNvSpPr>
            <p:nvPr/>
          </p:nvSpPr>
          <p:spPr bwMode="auto">
            <a:xfrm>
              <a:off x="-1252422" y="-123488"/>
              <a:ext cx="1846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latin typeface="Calibri" pitchFamily="1" charset="0"/>
              </a:endParaRPr>
            </a:p>
          </p:txBody>
        </p:sp>
      </p:grpSp>
      <p:sp>
        <p:nvSpPr>
          <p:cNvPr id="8196" name="TextBox 18"/>
          <p:cNvSpPr txBox="1">
            <a:spLocks noChangeArrowheads="1"/>
          </p:cNvSpPr>
          <p:nvPr/>
        </p:nvSpPr>
        <p:spPr bwMode="auto">
          <a:xfrm>
            <a:off x="1336675" y="312738"/>
            <a:ext cx="1690688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b="1">
                <a:latin typeface="Calibri" pitchFamily="1" charset="0"/>
              </a:rPr>
              <a:t>Raw biogas</a:t>
            </a:r>
          </a:p>
        </p:txBody>
      </p:sp>
      <p:sp>
        <p:nvSpPr>
          <p:cNvPr id="8197" name="TextBox 19"/>
          <p:cNvSpPr txBox="1">
            <a:spLocks noChangeArrowheads="1"/>
          </p:cNvSpPr>
          <p:nvPr/>
        </p:nvSpPr>
        <p:spPr bwMode="auto">
          <a:xfrm>
            <a:off x="7024688" y="5756275"/>
            <a:ext cx="19653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rgbClr val="FFFFFF"/>
                </a:solidFill>
                <a:latin typeface="Calibri" pitchFamily="1" charset="0"/>
              </a:rPr>
              <a:t>Algal Oil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Anaerobic Digester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/>
              <a:t>5 gallon anaerobic digestor</a:t>
            </a:r>
          </a:p>
          <a:p>
            <a:pPr eaLnBrk="1" hangingPunct="1"/>
            <a:r>
              <a:rPr lang="en-US"/>
              <a:t>Manure-based innoculum</a:t>
            </a:r>
          </a:p>
          <a:p>
            <a:pPr eaLnBrk="1" hangingPunct="1"/>
            <a:r>
              <a:rPr lang="en-US"/>
              <a:t>Different feeds for different composition</a:t>
            </a:r>
          </a:p>
          <a:p>
            <a:pPr eaLnBrk="1" hangingPunct="1"/>
            <a:r>
              <a:rPr lang="en-US"/>
              <a:t>Pumped and stirred</a:t>
            </a:r>
          </a:p>
          <a:p>
            <a:pPr eaLnBrk="1" hangingPunct="1"/>
            <a:r>
              <a:rPr lang="en-US"/>
              <a:t>Biogas removed from valve on top</a:t>
            </a:r>
          </a:p>
        </p:txBody>
      </p:sp>
      <p:sp>
        <p:nvSpPr>
          <p:cNvPr id="9220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52" y="2999634"/>
            <a:ext cx="3719980" cy="312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Removal of H2S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/>
              <a:t>ADD IMAGE HERE</a:t>
            </a:r>
          </a:p>
        </p:txBody>
      </p:sp>
      <p:sp>
        <p:nvSpPr>
          <p:cNvPr id="1024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eaLnBrk="1" hangingPunct="1"/>
            <a:r>
              <a:rPr lang="en-US"/>
              <a:t>Column of copper sulfate </a:t>
            </a:r>
          </a:p>
          <a:p>
            <a:pPr eaLnBrk="1" hangingPunct="1"/>
            <a:r>
              <a:rPr lang="en-US"/>
              <a:t>Countercurrent exchange</a:t>
            </a:r>
          </a:p>
          <a:p>
            <a:pPr lvl="1" eaLnBrk="1" hangingPunct="1"/>
            <a:r>
              <a:rPr lang="en-US"/>
              <a:t>Gas fed into bottom</a:t>
            </a:r>
          </a:p>
          <a:p>
            <a:pPr lvl="1" eaLnBrk="1" hangingPunct="1"/>
            <a:r>
              <a:rPr lang="en-US"/>
              <a:t>Bubbled through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676674" y="2049864"/>
            <a:ext cx="2397052" cy="3588080"/>
            <a:chOff x="676673" y="1444789"/>
            <a:chExt cx="2801278" cy="4193156"/>
          </a:xfrm>
          <a:effectLst>
            <a:outerShdw blurRad="127000" dist="63500" dir="2700000" algn="tl" rotWithShape="0">
              <a:prstClr val="black">
                <a:alpha val="40000"/>
              </a:prstClr>
            </a:outerShdw>
            <a:reflection blurRad="6350" stA="52000" endA="300" endPos="25000" dir="5400000" sy="-100000" algn="bl" rotWithShape="0"/>
          </a:effectLst>
        </p:grpSpPr>
        <p:pic>
          <p:nvPicPr>
            <p:cNvPr id="6" name="Picture 4" descr="0?wchp=dGLbVlt-zSkzk"/>
            <p:cNvPicPr>
              <a:picLocks noChangeAspect="1" noChangeArrowheads="1"/>
            </p:cNvPicPr>
            <p:nvPr/>
          </p:nvPicPr>
          <p:blipFill>
            <a:blip r:embed="rId2" cstate="email">
              <a:extLst/>
            </a:blip>
            <a:srcRect/>
            <a:stretch>
              <a:fillRect/>
            </a:stretch>
          </p:blipFill>
          <p:spPr bwMode="auto">
            <a:xfrm>
              <a:off x="676673" y="1444789"/>
              <a:ext cx="2095500" cy="41931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/>
            </a:blip>
            <a:srcRect/>
            <a:stretch>
              <a:fillRect/>
            </a:stretch>
          </p:blipFill>
          <p:spPr bwMode="auto">
            <a:xfrm>
              <a:off x="2772173" y="1444789"/>
              <a:ext cx="705778" cy="419315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/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CO2 Scrubbing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Gas fed through </a:t>
            </a:r>
            <a:r>
              <a:rPr lang="en-US" dirty="0" err="1"/>
              <a:t>sparger</a:t>
            </a:r>
            <a:r>
              <a:rPr lang="en-US" dirty="0"/>
              <a:t> at bottom of column</a:t>
            </a:r>
          </a:p>
          <a:p>
            <a:pPr lvl="1" eaLnBrk="1" hangingPunct="1"/>
            <a:r>
              <a:rPr lang="en-US" dirty="0" err="1"/>
              <a:t>Raschig</a:t>
            </a:r>
            <a:r>
              <a:rPr lang="en-US" dirty="0"/>
              <a:t> rings and water</a:t>
            </a:r>
          </a:p>
          <a:p>
            <a:pPr eaLnBrk="1" hangingPunct="1"/>
            <a:r>
              <a:rPr lang="en-US" dirty="0"/>
              <a:t>CO2 rich water exits at bottom, algae purified water enters on top</a:t>
            </a:r>
          </a:p>
          <a:p>
            <a:pPr lvl="2" eaLnBrk="1" hangingPunct="1"/>
            <a:r>
              <a:rPr lang="en-US" dirty="0"/>
              <a:t>Countercurrent exchange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679192"/>
            <a:ext cx="4375150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Algal System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/>
            <a:r>
              <a:rPr lang="en-US" dirty="0"/>
              <a:t>Testing two species</a:t>
            </a:r>
          </a:p>
          <a:p>
            <a:pPr lvl="1" eaLnBrk="1" hangingPunct="1"/>
            <a:r>
              <a:rPr lang="en-US" dirty="0" err="1"/>
              <a:t>Chlorococcum</a:t>
            </a:r>
            <a:r>
              <a:rPr lang="en-US" dirty="0"/>
              <a:t> </a:t>
            </a:r>
            <a:r>
              <a:rPr lang="en-US" dirty="0" err="1"/>
              <a:t>littorale</a:t>
            </a:r>
            <a:endParaRPr lang="en-US" dirty="0"/>
          </a:p>
          <a:p>
            <a:pPr lvl="1" eaLnBrk="1" hangingPunct="1"/>
            <a:r>
              <a:rPr lang="en-US" dirty="0" err="1"/>
              <a:t>Phaeodactylum</a:t>
            </a:r>
            <a:r>
              <a:rPr lang="en-US" dirty="0"/>
              <a:t> </a:t>
            </a:r>
            <a:r>
              <a:rPr lang="en-US" dirty="0" err="1"/>
              <a:t>tricornutum</a:t>
            </a:r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High levels of CO2</a:t>
            </a:r>
          </a:p>
          <a:p>
            <a:pPr lvl="1" eaLnBrk="1" hangingPunct="1"/>
            <a:r>
              <a:rPr lang="en-US" dirty="0"/>
              <a:t>Algal oil byproduct</a:t>
            </a:r>
          </a:p>
          <a:p>
            <a:pPr lvl="1" eaLnBrk="1" hangingPunct="1"/>
            <a:r>
              <a:rPr lang="en-US" dirty="0"/>
              <a:t>Living </a:t>
            </a:r>
            <a:r>
              <a:rPr lang="en-US" dirty="0" smtClean="0"/>
              <a:t>requirements</a:t>
            </a:r>
            <a:endParaRPr lang="en-US" dirty="0"/>
          </a:p>
        </p:txBody>
      </p:sp>
      <p:pic>
        <p:nvPicPr>
          <p:cNvPr id="1229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3835" y="3295584"/>
            <a:ext cx="23876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5" name="Picture 3" descr="Chlorococcum_04_600x477_sp_protist_i_hosei_ac_up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4713384" y="2580803"/>
            <a:ext cx="2461139" cy="1959121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ex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Algae group environment</a:t>
            </a:r>
          </a:p>
          <a:p>
            <a:pPr eaLnBrk="1" hangingPunct="1"/>
            <a:r>
              <a:rPr lang="en-US"/>
              <a:t>Biogas composition</a:t>
            </a:r>
          </a:p>
          <a:p>
            <a:pPr eaLnBrk="1" hangingPunct="1"/>
            <a:r>
              <a:rPr lang="en-US"/>
              <a:t>Experimenters</a:t>
            </a:r>
          </a:p>
          <a:p>
            <a:pPr eaLnBrk="1" hangingPunct="1"/>
            <a:r>
              <a:rPr lang="en-US"/>
              <a:t>Generalizability</a:t>
            </a:r>
          </a:p>
          <a:p>
            <a:pPr eaLnBrk="1" hangingPunct="1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Challenges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Analysis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301073"/>
            <a:ext cx="4206875" cy="3825090"/>
          </a:xfrm>
        </p:spPr>
        <p:txBody>
          <a:bodyPr/>
          <a:lstStyle/>
          <a:p>
            <a:pPr eaLnBrk="1" hangingPunct="1"/>
            <a:r>
              <a:rPr lang="en-US" sz="3200" dirty="0"/>
              <a:t>Cost</a:t>
            </a:r>
          </a:p>
          <a:p>
            <a:pPr eaLnBrk="1" hangingPunct="1"/>
            <a:r>
              <a:rPr lang="en-US" sz="3200" dirty="0"/>
              <a:t>Gas composition</a:t>
            </a:r>
          </a:p>
          <a:p>
            <a:pPr lvl="1" eaLnBrk="1" hangingPunct="1"/>
            <a:r>
              <a:rPr lang="en-US" sz="2800" dirty="0"/>
              <a:t>Gas chromatography</a:t>
            </a:r>
          </a:p>
          <a:p>
            <a:pPr eaLnBrk="1" hangingPunct="1"/>
            <a:r>
              <a:rPr lang="en-US" sz="3200" dirty="0"/>
              <a:t>Purification efficiency</a:t>
            </a:r>
          </a:p>
          <a:p>
            <a:pPr eaLnBrk="1" hangingPunct="1"/>
            <a:endParaRPr lang="en-US" sz="3200" dirty="0"/>
          </a:p>
        </p:txBody>
      </p:sp>
      <p:pic>
        <p:nvPicPr>
          <p:cNvPr id="14340" name="Content Placeholder 5" descr="http://www.chromperfect.com/HP_5890_gas_chromatograph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164534" y="2679700"/>
            <a:ext cx="2783681" cy="3446463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Industrial scale</a:t>
            </a:r>
          </a:p>
          <a:p>
            <a:pPr eaLnBrk="1" hangingPunct="1"/>
            <a:r>
              <a:rPr lang="en-US"/>
              <a:t>Self-sustaining system</a:t>
            </a:r>
          </a:p>
          <a:p>
            <a:pPr eaLnBrk="1" hangingPunct="1"/>
            <a:r>
              <a:rPr lang="en-US"/>
              <a:t>Cost-efficiency</a:t>
            </a:r>
          </a:p>
          <a:p>
            <a:pPr eaLnBrk="1" hangingPunct="1"/>
            <a:r>
              <a:rPr lang="en-US"/>
              <a:t>Environmentally friendly</a:t>
            </a:r>
          </a:p>
          <a:p>
            <a:pPr eaLnBrk="1" hangingPunct="1"/>
            <a:r>
              <a:rPr lang="en-US"/>
              <a:t>Natural gas grade product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Research Implications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Timeline</a:t>
            </a:r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595313" y="1779588"/>
            <a:ext cx="8091487" cy="1481137"/>
            <a:chOff x="0" y="313724"/>
            <a:chExt cx="8091177" cy="1480500"/>
          </a:xfrm>
        </p:grpSpPr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0" y="313724"/>
              <a:ext cx="8091177" cy="1480500"/>
            </a:xfrm>
            <a:prstGeom prst="rect">
              <a:avLst/>
            </a:prstGeom>
            <a:solidFill>
              <a:srgbClr val="FFFFFF">
                <a:alpha val="3098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313724"/>
              <a:ext cx="8091177" cy="14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27965" tIns="416560" rIns="627965" bIns="142240">
              <a:prstTxWarp prst="textNoShape">
                <a:avLst/>
              </a:prstTxWarp>
            </a:bodyPr>
            <a:lstStyle/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  <a:cs typeface="ＭＳ Ｐゴシック" pitchFamily="1" charset="-128"/>
                </a:rPr>
                <a:t>Apply for grants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  <a:cs typeface="ＭＳ Ｐゴシック" pitchFamily="1" charset="-128"/>
                </a:rPr>
                <a:t>Finalize models, gather materials, construct models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</a:pPr>
              <a:r>
                <a:rPr lang="de-DE" sz="2000">
                  <a:solidFill>
                    <a:srgbClr val="000000"/>
                  </a:solidFill>
                  <a:ea typeface="ＭＳ Ｐゴシック" pitchFamily="1" charset="-128"/>
                  <a:cs typeface="ＭＳ Ｐゴシック" pitchFamily="1" charset="-128"/>
                </a:rPr>
                <a:t>Pilot studies</a:t>
              </a:r>
              <a:endParaRPr lang="en-US" sz="2000">
                <a:solidFill>
                  <a:srgbClr val="000000"/>
                </a:solidFill>
                <a:ea typeface="ＭＳ Ｐゴシック" pitchFamily="1" charset="-128"/>
                <a:cs typeface="ＭＳ Ｐゴシック" pitchFamily="1" charset="-128"/>
              </a:endParaRPr>
            </a:p>
          </p:txBody>
        </p:sp>
      </p:grp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1000125" y="1484313"/>
            <a:ext cx="5664200" cy="590550"/>
            <a:chOff x="404558" y="18524"/>
            <a:chExt cx="5663823" cy="590400"/>
          </a:xfrm>
        </p:grpSpPr>
        <p:sp>
          <p:nvSpPr>
            <p:cNvPr id="18" name="Rounded Rectangle 17"/>
            <p:cNvSpPr>
              <a:spLocks noChangeArrowheads="1"/>
            </p:cNvSpPr>
            <p:nvPr/>
          </p:nvSpPr>
          <p:spPr bwMode="auto">
            <a:xfrm>
              <a:off x="404558" y="18524"/>
              <a:ext cx="5663823" cy="590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0EAF9"/>
                </a:gs>
                <a:gs pos="64999">
                  <a:srgbClr val="D9CBEE"/>
                </a:gs>
                <a:gs pos="100000">
                  <a:srgbClr val="C9B5E8"/>
                </a:gs>
              </a:gsLst>
              <a:lin ang="5400000" scaled="1"/>
            </a:gra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ounded Rectangle 6"/>
            <p:cNvSpPr/>
            <p:nvPr/>
          </p:nvSpPr>
          <p:spPr>
            <a:xfrm>
              <a:off x="433131" y="47092"/>
              <a:ext cx="5606677" cy="5332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214079" tIns="0" rIns="214079" bIns="0" anchor="ctr"/>
            <a:lstStyle/>
            <a:p>
              <a:pPr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000" b="1">
                  <a:solidFill>
                    <a:srgbClr val="000000"/>
                  </a:solidFill>
                  <a:ea typeface="ＭＳ Ｐゴシック" pitchFamily="1" charset="-128"/>
                </a:rPr>
                <a:t>Sophomore Year </a:t>
              </a:r>
            </a:p>
          </p:txBody>
        </p:sp>
      </p:grp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595313" y="3663950"/>
            <a:ext cx="8091487" cy="1479550"/>
            <a:chOff x="0" y="2197424"/>
            <a:chExt cx="8091177" cy="1480500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0" y="2197424"/>
              <a:ext cx="8091177" cy="1480500"/>
            </a:xfrm>
            <a:prstGeom prst="rect">
              <a:avLst/>
            </a:prstGeom>
            <a:solidFill>
              <a:srgbClr val="FFFFFF">
                <a:alpha val="3098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2197424"/>
              <a:ext cx="8091177" cy="14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27965" tIns="416560" rIns="627965" bIns="142240"/>
            <a:lstStyle/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</a:rPr>
                <a:t>Make modifications based on pilot studies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</a:rPr>
                <a:t>Complete testing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cs-CZ" sz="2000">
                  <a:solidFill>
                    <a:srgbClr val="000000"/>
                  </a:solidFill>
                  <a:ea typeface="ＭＳ Ｐゴシック" pitchFamily="1" charset="-128"/>
                </a:rPr>
                <a:t>Analyze data and draw conclusions</a:t>
              </a:r>
            </a:p>
          </p:txBody>
        </p:sp>
      </p:grp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1000125" y="3368675"/>
            <a:ext cx="5664200" cy="590550"/>
            <a:chOff x="404558" y="1902225"/>
            <a:chExt cx="5663823" cy="590400"/>
          </a:xfrm>
        </p:grpSpPr>
        <p:sp>
          <p:nvSpPr>
            <p:cNvPr id="14" name="Rounded Rectangle 13"/>
            <p:cNvSpPr>
              <a:spLocks noChangeArrowheads="1"/>
            </p:cNvSpPr>
            <p:nvPr/>
          </p:nvSpPr>
          <p:spPr bwMode="auto">
            <a:xfrm>
              <a:off x="404558" y="1902225"/>
              <a:ext cx="5663823" cy="590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BDB"/>
                </a:gs>
                <a:gs pos="64999">
                  <a:srgbClr val="FFD0AA"/>
                </a:gs>
                <a:gs pos="100000">
                  <a:srgbClr val="FFBE86"/>
                </a:gs>
              </a:gsLst>
              <a:lin ang="5400000" scaled="1"/>
            </a:gradFill>
            <a:ln w="9525">
              <a:solidFill>
                <a:srgbClr val="F6924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ounded Rectangle 10"/>
            <p:cNvSpPr/>
            <p:nvPr/>
          </p:nvSpPr>
          <p:spPr>
            <a:xfrm>
              <a:off x="433131" y="1930793"/>
              <a:ext cx="5606677" cy="5332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214079" tIns="0" rIns="214079" bIns="0" anchor="ctr"/>
            <a:lstStyle/>
            <a:p>
              <a:pPr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000" b="1">
                  <a:solidFill>
                    <a:srgbClr val="000000"/>
                  </a:solidFill>
                  <a:ea typeface="ＭＳ Ｐゴシック" pitchFamily="1" charset="-128"/>
                </a:rPr>
                <a:t>Junior Year</a:t>
              </a:r>
            </a:p>
          </p:txBody>
        </p:sp>
      </p:grpSp>
      <p:grpSp>
        <p:nvGrpSpPr>
          <p:cNvPr id="16391" name="Group 7"/>
          <p:cNvGrpSpPr>
            <a:grpSpLocks/>
          </p:cNvGrpSpPr>
          <p:nvPr/>
        </p:nvGrpSpPr>
        <p:grpSpPr bwMode="auto">
          <a:xfrm>
            <a:off x="595313" y="5546725"/>
            <a:ext cx="8091487" cy="1165225"/>
            <a:chOff x="0" y="4081125"/>
            <a:chExt cx="8091177" cy="1165500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4081125"/>
              <a:ext cx="8091177" cy="1165500"/>
            </a:xfrm>
            <a:prstGeom prst="rect">
              <a:avLst/>
            </a:prstGeom>
            <a:solidFill>
              <a:srgbClr val="FFFFFF">
                <a:alpha val="3098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700000" algn="tl" rotWithShape="0">
                <a:srgbClr val="808080">
                  <a:alpha val="39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4081125"/>
              <a:ext cx="8091177" cy="1165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27965" tIns="416560" rIns="627965" bIns="142240"/>
            <a:lstStyle/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</a:rPr>
                <a:t>Complete thesis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en-US" sz="2000">
                  <a:solidFill>
                    <a:srgbClr val="000000"/>
                  </a:solidFill>
                  <a:ea typeface="ＭＳ Ｐゴシック" pitchFamily="1" charset="-128"/>
                </a:rPr>
                <a:t>Present at thesis conference</a:t>
              </a:r>
            </a:p>
          </p:txBody>
        </p:sp>
      </p:grpSp>
      <p:grpSp>
        <p:nvGrpSpPr>
          <p:cNvPr id="16392" name="Group 8"/>
          <p:cNvGrpSpPr>
            <a:grpSpLocks/>
          </p:cNvGrpSpPr>
          <p:nvPr/>
        </p:nvGrpSpPr>
        <p:grpSpPr bwMode="auto">
          <a:xfrm>
            <a:off x="1000125" y="5251450"/>
            <a:ext cx="5664200" cy="590550"/>
            <a:chOff x="404558" y="3785925"/>
            <a:chExt cx="5663823" cy="590400"/>
          </a:xfrm>
        </p:grpSpPr>
        <p:sp>
          <p:nvSpPr>
            <p:cNvPr id="10" name="Rounded Rectangle 9"/>
            <p:cNvSpPr>
              <a:spLocks noChangeArrowheads="1"/>
            </p:cNvSpPr>
            <p:nvPr/>
          </p:nvSpPr>
          <p:spPr bwMode="auto">
            <a:xfrm>
              <a:off x="404558" y="3785925"/>
              <a:ext cx="5663823" cy="590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F9FF"/>
                </a:gs>
                <a:gs pos="64999">
                  <a:srgbClr val="BBEFFF"/>
                </a:gs>
                <a:gs pos="100000">
                  <a:srgbClr val="9EEAFF"/>
                </a:gs>
              </a:gsLst>
              <a:lin ang="5400000" scaled="1"/>
            </a:gradFill>
            <a:ln w="9525">
              <a:solidFill>
                <a:srgbClr val="46AAC5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ounded Rectangle 14"/>
            <p:cNvSpPr/>
            <p:nvPr/>
          </p:nvSpPr>
          <p:spPr>
            <a:xfrm>
              <a:off x="433131" y="3814493"/>
              <a:ext cx="5606677" cy="5332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214079" tIns="0" rIns="214079" bIns="0" anchor="ctr"/>
            <a:lstStyle/>
            <a:p>
              <a:pPr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000" b="1">
                  <a:solidFill>
                    <a:srgbClr val="000000"/>
                  </a:solidFill>
                  <a:ea typeface="ＭＳ Ｐゴシック" pitchFamily="1" charset="-128"/>
                </a:rPr>
                <a:t>Senior Year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D99694"/>
                </a:solidFill>
              </a:rPr>
              <a:t>Our mentor, </a:t>
            </a:r>
            <a:r>
              <a:rPr lang="en-US" b="1" dirty="0"/>
              <a:t>Dr. Hutcheson </a:t>
            </a:r>
            <a:endParaRPr lang="en-US" b="1" dirty="0" smtClean="0"/>
          </a:p>
          <a:p>
            <a:pPr eaLnBrk="1" hangingPunct="1"/>
            <a:r>
              <a:rPr lang="en-US" b="1" dirty="0" smtClean="0"/>
              <a:t>The entire Gemstone Staff</a:t>
            </a:r>
          </a:p>
          <a:p>
            <a:pPr eaLnBrk="1" hangingPunct="1"/>
            <a:r>
              <a:rPr lang="en-US" b="1" dirty="0"/>
              <a:t>Dr. Lansing, Dr. </a:t>
            </a:r>
            <a:r>
              <a:rPr lang="en-US" b="1" dirty="0" err="1"/>
              <a:t>Sriram</a:t>
            </a:r>
            <a:r>
              <a:rPr lang="en-US" b="1" dirty="0"/>
              <a:t>,</a:t>
            </a:r>
            <a:r>
              <a:rPr lang="en-US" b="1" dirty="0" smtClean="0"/>
              <a:t> Dr. Calabrese, </a:t>
            </a:r>
            <a:r>
              <a:rPr lang="en-US" b="1" dirty="0" smtClean="0">
                <a:solidFill>
                  <a:srgbClr val="D99694"/>
                </a:solidFill>
              </a:rPr>
              <a:t>and</a:t>
            </a:r>
            <a:r>
              <a:rPr lang="en-US" b="1" dirty="0" smtClean="0"/>
              <a:t> </a:t>
            </a:r>
            <a:r>
              <a:rPr lang="en-US" b="1" dirty="0"/>
              <a:t>Dr. Felton</a:t>
            </a:r>
          </a:p>
          <a:p>
            <a:pPr eaLnBrk="1" hangingPunct="1"/>
            <a:r>
              <a:rPr lang="en-US" b="1" dirty="0">
                <a:solidFill>
                  <a:srgbClr val="D99694"/>
                </a:solidFill>
              </a:rPr>
              <a:t>Our librarians, </a:t>
            </a:r>
            <a:r>
              <a:rPr lang="en-US" b="1" dirty="0"/>
              <a:t>Ms. </a:t>
            </a:r>
            <a:r>
              <a:rPr lang="en-US" b="1" dirty="0" err="1"/>
              <a:t>Tchangalova</a:t>
            </a:r>
            <a:r>
              <a:rPr lang="en-US" b="1" dirty="0"/>
              <a:t> </a:t>
            </a:r>
            <a:r>
              <a:rPr lang="en-US" b="1" dirty="0">
                <a:solidFill>
                  <a:srgbClr val="D99694"/>
                </a:solidFill>
              </a:rPr>
              <a:t>and</a:t>
            </a:r>
            <a:r>
              <a:rPr lang="en-US" b="1" dirty="0"/>
              <a:t> Ms. Stilwell</a:t>
            </a:r>
          </a:p>
          <a:p>
            <a:pPr eaLnBrk="1" hangingPunct="1"/>
            <a:endParaRPr lang="en-US" dirty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Special Thanks to…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Questions?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110</TotalTime>
  <Words>344</Words>
  <Application>Microsoft Office PowerPoint</Application>
  <PresentationFormat>On-screen Show (4:3)</PresentationFormat>
  <Paragraphs>101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Waveform</vt:lpstr>
      <vt:lpstr>PowerPoint Presentation</vt:lpstr>
      <vt:lpstr>Problem Overview &amp; Significance</vt:lpstr>
      <vt:lpstr>Biogas Composition</vt:lpstr>
      <vt:lpstr>Why a Biological Method?</vt:lpstr>
      <vt:lpstr>Research Questions</vt:lpstr>
      <vt:lpstr>Hypothesis</vt:lpstr>
      <vt:lpstr>PowerPoint Presentation</vt:lpstr>
      <vt:lpstr>Anaerobic Digester</vt:lpstr>
      <vt:lpstr>Chemical Removal of H2S</vt:lpstr>
      <vt:lpstr>CO2 Scrubbing</vt:lpstr>
      <vt:lpstr>Algal System</vt:lpstr>
      <vt:lpstr>Challenges and Limitations</vt:lpstr>
      <vt:lpstr>Analysis</vt:lpstr>
      <vt:lpstr>Research Implications</vt:lpstr>
      <vt:lpstr>Timeline</vt:lpstr>
      <vt:lpstr>Special Thanks to…</vt:lpstr>
      <vt:lpstr>Questions?</vt:lpstr>
    </vt:vector>
  </TitlesOfParts>
  <Company>University of Maryland College 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PURE:Biogas Efficiency Producing and Utilizing Renewable Energy</dc:title>
  <dc:creator>Mindy Chen</dc:creator>
  <cp:lastModifiedBy>Cary</cp:lastModifiedBy>
  <cp:revision>9</cp:revision>
  <dcterms:created xsi:type="dcterms:W3CDTF">2012-03-30T01:25:19Z</dcterms:created>
  <dcterms:modified xsi:type="dcterms:W3CDTF">2012-04-04T04:03:27Z</dcterms:modified>
</cp:coreProperties>
</file>