
<file path=[Content_Types].xml><?xml version="1.0" encoding="utf-8"?>
<Types xmlns="http://schemas.openxmlformats.org/package/2006/content-types">
  <Default Extension="png" ContentType="image/png"/>
  <Default Extension="mpg" ContentType="video/m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2"/>
  </p:notesMasterIdLst>
  <p:handoutMasterIdLst>
    <p:handoutMasterId r:id="rId23"/>
  </p:handoutMasterIdLst>
  <p:sldIdLst>
    <p:sldId id="268" r:id="rId2"/>
    <p:sldId id="266" r:id="rId3"/>
    <p:sldId id="280" r:id="rId4"/>
    <p:sldId id="281" r:id="rId5"/>
    <p:sldId id="299" r:id="rId6"/>
    <p:sldId id="271" r:id="rId7"/>
    <p:sldId id="258" r:id="rId8"/>
    <p:sldId id="272" r:id="rId9"/>
    <p:sldId id="282" r:id="rId10"/>
    <p:sldId id="291" r:id="rId11"/>
    <p:sldId id="292" r:id="rId12"/>
    <p:sldId id="293" r:id="rId13"/>
    <p:sldId id="300" r:id="rId14"/>
    <p:sldId id="298" r:id="rId15"/>
    <p:sldId id="297" r:id="rId16"/>
    <p:sldId id="295" r:id="rId17"/>
    <p:sldId id="296" r:id="rId18"/>
    <p:sldId id="301" r:id="rId19"/>
    <p:sldId id="287" r:id="rId20"/>
    <p:sldId id="265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A00"/>
    <a:srgbClr val="EC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2" autoAdjust="0"/>
    <p:restoredTop sz="86047" autoAdjust="0"/>
  </p:normalViewPr>
  <p:slideViewPr>
    <p:cSldViewPr>
      <p:cViewPr varScale="1">
        <p:scale>
          <a:sx n="68" d="100"/>
          <a:sy n="68" d="100"/>
        </p:scale>
        <p:origin x="-14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74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34E91A-8C60-C84C-9F52-D9672E07FBD6}" type="doc">
      <dgm:prSet loTypeId="urn:microsoft.com/office/officeart/2005/8/layout/process2" loCatId="" qsTypeId="urn:microsoft.com/office/officeart/2005/8/quickstyle/simple4" qsCatId="simple" csTypeId="urn:microsoft.com/office/officeart/2005/8/colors/accent2_2" csCatId="accent2" phldr="1"/>
      <dgm:spPr/>
    </dgm:pt>
    <dgm:pt modelId="{BF74D16B-4B34-1944-B393-B5EA9B6F6011}">
      <dgm:prSet phldrT="[Text]"/>
      <dgm:spPr/>
      <dgm:t>
        <a:bodyPr/>
        <a:lstStyle/>
        <a:p>
          <a:r>
            <a:rPr lang="en-US" dirty="0" smtClean="0"/>
            <a:t>Better Modeling</a:t>
          </a:r>
          <a:endParaRPr lang="en-US" dirty="0"/>
        </a:p>
      </dgm:t>
    </dgm:pt>
    <dgm:pt modelId="{11F07DD0-D21F-1A4E-BD89-A6A9C7DC7011}" type="parTrans" cxnId="{629E7CA1-CCF0-644A-B6BA-034E3D7D6FC8}">
      <dgm:prSet/>
      <dgm:spPr/>
      <dgm:t>
        <a:bodyPr/>
        <a:lstStyle/>
        <a:p>
          <a:endParaRPr lang="en-US"/>
        </a:p>
      </dgm:t>
    </dgm:pt>
    <dgm:pt modelId="{612B5B3C-C5F5-D346-A028-D3A006685803}" type="sibTrans" cxnId="{629E7CA1-CCF0-644A-B6BA-034E3D7D6FC8}">
      <dgm:prSet/>
      <dgm:spPr/>
      <dgm:t>
        <a:bodyPr/>
        <a:lstStyle/>
        <a:p>
          <a:endParaRPr lang="en-US"/>
        </a:p>
      </dgm:t>
    </dgm:pt>
    <dgm:pt modelId="{27822339-28AD-EF42-9F5F-9678AC536ADA}">
      <dgm:prSet phldrT="[Text]"/>
      <dgm:spPr/>
      <dgm:t>
        <a:bodyPr/>
        <a:lstStyle/>
        <a:p>
          <a:r>
            <a:rPr lang="en-US" dirty="0" smtClean="0"/>
            <a:t>More Accurate Injury Predictions</a:t>
          </a:r>
          <a:endParaRPr lang="en-US" dirty="0"/>
        </a:p>
      </dgm:t>
    </dgm:pt>
    <dgm:pt modelId="{6250F83E-BCBB-344B-BAC5-872334DADECB}" type="parTrans" cxnId="{14CAC2E4-A8B8-F442-8F77-52C14F89D4A0}">
      <dgm:prSet/>
      <dgm:spPr/>
      <dgm:t>
        <a:bodyPr/>
        <a:lstStyle/>
        <a:p>
          <a:endParaRPr lang="en-US"/>
        </a:p>
      </dgm:t>
    </dgm:pt>
    <dgm:pt modelId="{4509BDB4-CEFE-1947-817C-16806F1BE98E}" type="sibTrans" cxnId="{14CAC2E4-A8B8-F442-8F77-52C14F89D4A0}">
      <dgm:prSet/>
      <dgm:spPr/>
      <dgm:t>
        <a:bodyPr/>
        <a:lstStyle/>
        <a:p>
          <a:endParaRPr lang="en-US"/>
        </a:p>
      </dgm:t>
    </dgm:pt>
    <dgm:pt modelId="{AF71A7AF-63BD-4D4C-AF06-A24473B965D6}">
      <dgm:prSet phldrT="[Text]"/>
      <dgm:spPr/>
      <dgm:t>
        <a:bodyPr/>
        <a:lstStyle/>
        <a:p>
          <a:r>
            <a:rPr lang="en-US" dirty="0" smtClean="0"/>
            <a:t>Earlier Injury Detection</a:t>
          </a:r>
          <a:endParaRPr lang="en-US" dirty="0"/>
        </a:p>
      </dgm:t>
    </dgm:pt>
    <dgm:pt modelId="{712977B6-404A-2D44-A505-CE311410A2B1}" type="parTrans" cxnId="{6D718DE7-A654-A046-915B-119DF355B1C8}">
      <dgm:prSet/>
      <dgm:spPr/>
      <dgm:t>
        <a:bodyPr/>
        <a:lstStyle/>
        <a:p>
          <a:endParaRPr lang="en-US"/>
        </a:p>
      </dgm:t>
    </dgm:pt>
    <dgm:pt modelId="{22A9841D-7122-8D48-9A0F-04C860E453B4}" type="sibTrans" cxnId="{6D718DE7-A654-A046-915B-119DF355B1C8}">
      <dgm:prSet/>
      <dgm:spPr/>
      <dgm:t>
        <a:bodyPr/>
        <a:lstStyle/>
        <a:p>
          <a:endParaRPr lang="en-US"/>
        </a:p>
      </dgm:t>
    </dgm:pt>
    <dgm:pt modelId="{BFCDAE17-D13D-0245-877E-57EE68F96FBC}">
      <dgm:prSet/>
      <dgm:spPr/>
      <dgm:t>
        <a:bodyPr/>
        <a:lstStyle/>
        <a:p>
          <a:r>
            <a:rPr lang="en-US" dirty="0" smtClean="0"/>
            <a:t>Better Treatment</a:t>
          </a:r>
          <a:endParaRPr lang="en-US" dirty="0"/>
        </a:p>
      </dgm:t>
    </dgm:pt>
    <dgm:pt modelId="{D1E7E956-F762-0946-83A1-467A89C159A7}" type="parTrans" cxnId="{48956BF7-A7BF-8842-951F-B75C5EE4BE14}">
      <dgm:prSet/>
      <dgm:spPr/>
      <dgm:t>
        <a:bodyPr/>
        <a:lstStyle/>
        <a:p>
          <a:endParaRPr lang="en-US"/>
        </a:p>
      </dgm:t>
    </dgm:pt>
    <dgm:pt modelId="{BD6755D9-F1ED-314F-B8C2-FFFC97903843}" type="sibTrans" cxnId="{48956BF7-A7BF-8842-951F-B75C5EE4BE14}">
      <dgm:prSet/>
      <dgm:spPr/>
      <dgm:t>
        <a:bodyPr/>
        <a:lstStyle/>
        <a:p>
          <a:endParaRPr lang="en-US"/>
        </a:p>
      </dgm:t>
    </dgm:pt>
    <dgm:pt modelId="{BED34192-96B7-DD48-8353-9E9AF153EE2E}" type="pres">
      <dgm:prSet presAssocID="{5434E91A-8C60-C84C-9F52-D9672E07FBD6}" presName="linearFlow" presStyleCnt="0">
        <dgm:presLayoutVars>
          <dgm:resizeHandles val="exact"/>
        </dgm:presLayoutVars>
      </dgm:prSet>
      <dgm:spPr/>
    </dgm:pt>
    <dgm:pt modelId="{19F9736F-39CD-3843-BDF6-957C99681AB0}" type="pres">
      <dgm:prSet presAssocID="{BF74D16B-4B34-1944-B393-B5EA9B6F601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5E7D33-57DE-6844-A073-609842025321}" type="pres">
      <dgm:prSet presAssocID="{612B5B3C-C5F5-D346-A028-D3A00668580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C306093-A224-F542-A208-6434CFE4268D}" type="pres">
      <dgm:prSet presAssocID="{612B5B3C-C5F5-D346-A028-D3A00668580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A40AE75F-6908-1345-A032-634F04B89AD1}" type="pres">
      <dgm:prSet presAssocID="{27822339-28AD-EF42-9F5F-9678AC536AD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94CAF6-01DE-0146-A0E0-4FF0C1F40EEB}" type="pres">
      <dgm:prSet presAssocID="{4509BDB4-CEFE-1947-817C-16806F1BE98E}" presName="sibTrans" presStyleLbl="sibTrans2D1" presStyleIdx="1" presStyleCnt="3"/>
      <dgm:spPr/>
      <dgm:t>
        <a:bodyPr/>
        <a:lstStyle/>
        <a:p>
          <a:endParaRPr lang="en-US"/>
        </a:p>
      </dgm:t>
    </dgm:pt>
    <dgm:pt modelId="{2F6D86AB-CB1D-9A49-8FE7-810E14C018B0}" type="pres">
      <dgm:prSet presAssocID="{4509BDB4-CEFE-1947-817C-16806F1BE98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2CCA8311-2717-D64D-B80D-118346B66806}" type="pres">
      <dgm:prSet presAssocID="{AF71A7AF-63BD-4D4C-AF06-A24473B965D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D3A50-D53A-9F4D-AF4F-0B4799A91057}" type="pres">
      <dgm:prSet presAssocID="{22A9841D-7122-8D48-9A0F-04C860E453B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EA1E77A-38EC-1046-AAD3-AA8A6AEA7B17}" type="pres">
      <dgm:prSet presAssocID="{22A9841D-7122-8D48-9A0F-04C860E453B4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7DF9DF67-C7E9-D047-B5F4-27C505731288}" type="pres">
      <dgm:prSet presAssocID="{BFCDAE17-D13D-0245-877E-57EE68F96FB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718DE7-A654-A046-915B-119DF355B1C8}" srcId="{5434E91A-8C60-C84C-9F52-D9672E07FBD6}" destId="{AF71A7AF-63BD-4D4C-AF06-A24473B965D6}" srcOrd="2" destOrd="0" parTransId="{712977B6-404A-2D44-A505-CE311410A2B1}" sibTransId="{22A9841D-7122-8D48-9A0F-04C860E453B4}"/>
    <dgm:cxn modelId="{4DE3CC78-C18F-40F1-A8B7-AC3875E48F84}" type="presOf" srcId="{5434E91A-8C60-C84C-9F52-D9672E07FBD6}" destId="{BED34192-96B7-DD48-8353-9E9AF153EE2E}" srcOrd="0" destOrd="0" presId="urn:microsoft.com/office/officeart/2005/8/layout/process2"/>
    <dgm:cxn modelId="{04517D33-E2BE-47C3-9654-D4B5E3FEFB4A}" type="presOf" srcId="{AF71A7AF-63BD-4D4C-AF06-A24473B965D6}" destId="{2CCA8311-2717-D64D-B80D-118346B66806}" srcOrd="0" destOrd="0" presId="urn:microsoft.com/office/officeart/2005/8/layout/process2"/>
    <dgm:cxn modelId="{48956BF7-A7BF-8842-951F-B75C5EE4BE14}" srcId="{5434E91A-8C60-C84C-9F52-D9672E07FBD6}" destId="{BFCDAE17-D13D-0245-877E-57EE68F96FBC}" srcOrd="3" destOrd="0" parTransId="{D1E7E956-F762-0946-83A1-467A89C159A7}" sibTransId="{BD6755D9-F1ED-314F-B8C2-FFFC97903843}"/>
    <dgm:cxn modelId="{16F6930F-9CA4-4363-93EC-78D050C9F521}" type="presOf" srcId="{22A9841D-7122-8D48-9A0F-04C860E453B4}" destId="{5B7D3A50-D53A-9F4D-AF4F-0B4799A91057}" srcOrd="0" destOrd="0" presId="urn:microsoft.com/office/officeart/2005/8/layout/process2"/>
    <dgm:cxn modelId="{14CAC2E4-A8B8-F442-8F77-52C14F89D4A0}" srcId="{5434E91A-8C60-C84C-9F52-D9672E07FBD6}" destId="{27822339-28AD-EF42-9F5F-9678AC536ADA}" srcOrd="1" destOrd="0" parTransId="{6250F83E-BCBB-344B-BAC5-872334DADECB}" sibTransId="{4509BDB4-CEFE-1947-817C-16806F1BE98E}"/>
    <dgm:cxn modelId="{FC5048E0-F8A6-4742-BB86-EAC3C48AC68A}" type="presOf" srcId="{4509BDB4-CEFE-1947-817C-16806F1BE98E}" destId="{2F6D86AB-CB1D-9A49-8FE7-810E14C018B0}" srcOrd="1" destOrd="0" presId="urn:microsoft.com/office/officeart/2005/8/layout/process2"/>
    <dgm:cxn modelId="{629E7CA1-CCF0-644A-B6BA-034E3D7D6FC8}" srcId="{5434E91A-8C60-C84C-9F52-D9672E07FBD6}" destId="{BF74D16B-4B34-1944-B393-B5EA9B6F6011}" srcOrd="0" destOrd="0" parTransId="{11F07DD0-D21F-1A4E-BD89-A6A9C7DC7011}" sibTransId="{612B5B3C-C5F5-D346-A028-D3A006685803}"/>
    <dgm:cxn modelId="{CFECFDA8-9A10-44D8-B0D1-3F175271E10F}" type="presOf" srcId="{612B5B3C-C5F5-D346-A028-D3A006685803}" destId="{7F5E7D33-57DE-6844-A073-609842025321}" srcOrd="0" destOrd="0" presId="urn:microsoft.com/office/officeart/2005/8/layout/process2"/>
    <dgm:cxn modelId="{880B7FF9-82EC-445E-BAA2-C2DC1D461DEB}" type="presOf" srcId="{27822339-28AD-EF42-9F5F-9678AC536ADA}" destId="{A40AE75F-6908-1345-A032-634F04B89AD1}" srcOrd="0" destOrd="0" presId="urn:microsoft.com/office/officeart/2005/8/layout/process2"/>
    <dgm:cxn modelId="{75F49444-9854-4EEA-B526-A9649D4CEE84}" type="presOf" srcId="{BF74D16B-4B34-1944-B393-B5EA9B6F6011}" destId="{19F9736F-39CD-3843-BDF6-957C99681AB0}" srcOrd="0" destOrd="0" presId="urn:microsoft.com/office/officeart/2005/8/layout/process2"/>
    <dgm:cxn modelId="{B2199D7C-2800-4E63-B1AA-A939739F1794}" type="presOf" srcId="{612B5B3C-C5F5-D346-A028-D3A006685803}" destId="{0C306093-A224-F542-A208-6434CFE4268D}" srcOrd="1" destOrd="0" presId="urn:microsoft.com/office/officeart/2005/8/layout/process2"/>
    <dgm:cxn modelId="{73B74262-DB77-4B7D-9691-9D5E9C6B4EB9}" type="presOf" srcId="{4509BDB4-CEFE-1947-817C-16806F1BE98E}" destId="{C794CAF6-01DE-0146-A0E0-4FF0C1F40EEB}" srcOrd="0" destOrd="0" presId="urn:microsoft.com/office/officeart/2005/8/layout/process2"/>
    <dgm:cxn modelId="{1CADA31C-2F7D-4875-8FF1-08CD839FC4EB}" type="presOf" srcId="{22A9841D-7122-8D48-9A0F-04C860E453B4}" destId="{7EA1E77A-38EC-1046-AAD3-AA8A6AEA7B17}" srcOrd="1" destOrd="0" presId="urn:microsoft.com/office/officeart/2005/8/layout/process2"/>
    <dgm:cxn modelId="{3FC0ECA4-6E8B-46D9-AD27-F1C711D53742}" type="presOf" srcId="{BFCDAE17-D13D-0245-877E-57EE68F96FBC}" destId="{7DF9DF67-C7E9-D047-B5F4-27C505731288}" srcOrd="0" destOrd="0" presId="urn:microsoft.com/office/officeart/2005/8/layout/process2"/>
    <dgm:cxn modelId="{69DFF326-B292-43B4-80F0-D53F02E8C84A}" type="presParOf" srcId="{BED34192-96B7-DD48-8353-9E9AF153EE2E}" destId="{19F9736F-39CD-3843-BDF6-957C99681AB0}" srcOrd="0" destOrd="0" presId="urn:microsoft.com/office/officeart/2005/8/layout/process2"/>
    <dgm:cxn modelId="{DE3A5F92-A179-4E8A-8EA7-FE7BCC34B967}" type="presParOf" srcId="{BED34192-96B7-DD48-8353-9E9AF153EE2E}" destId="{7F5E7D33-57DE-6844-A073-609842025321}" srcOrd="1" destOrd="0" presId="urn:microsoft.com/office/officeart/2005/8/layout/process2"/>
    <dgm:cxn modelId="{8890FF67-9EBB-45BC-81A4-2B51551C5915}" type="presParOf" srcId="{7F5E7D33-57DE-6844-A073-609842025321}" destId="{0C306093-A224-F542-A208-6434CFE4268D}" srcOrd="0" destOrd="0" presId="urn:microsoft.com/office/officeart/2005/8/layout/process2"/>
    <dgm:cxn modelId="{3C1CD4C9-8139-4FF4-BBE0-8CA68F61530A}" type="presParOf" srcId="{BED34192-96B7-DD48-8353-9E9AF153EE2E}" destId="{A40AE75F-6908-1345-A032-634F04B89AD1}" srcOrd="2" destOrd="0" presId="urn:microsoft.com/office/officeart/2005/8/layout/process2"/>
    <dgm:cxn modelId="{5077F3AC-7B7E-4FA4-BBC5-449A549421AA}" type="presParOf" srcId="{BED34192-96B7-DD48-8353-9E9AF153EE2E}" destId="{C794CAF6-01DE-0146-A0E0-4FF0C1F40EEB}" srcOrd="3" destOrd="0" presId="urn:microsoft.com/office/officeart/2005/8/layout/process2"/>
    <dgm:cxn modelId="{DAF485B2-2323-45F6-A638-955B07A95FEC}" type="presParOf" srcId="{C794CAF6-01DE-0146-A0E0-4FF0C1F40EEB}" destId="{2F6D86AB-CB1D-9A49-8FE7-810E14C018B0}" srcOrd="0" destOrd="0" presId="urn:microsoft.com/office/officeart/2005/8/layout/process2"/>
    <dgm:cxn modelId="{E59852CF-7922-4142-AEB3-A7B8B80DBFD2}" type="presParOf" srcId="{BED34192-96B7-DD48-8353-9E9AF153EE2E}" destId="{2CCA8311-2717-D64D-B80D-118346B66806}" srcOrd="4" destOrd="0" presId="urn:microsoft.com/office/officeart/2005/8/layout/process2"/>
    <dgm:cxn modelId="{31C43C43-A9DD-4AE9-BE37-6BE5DBEE471B}" type="presParOf" srcId="{BED34192-96B7-DD48-8353-9E9AF153EE2E}" destId="{5B7D3A50-D53A-9F4D-AF4F-0B4799A91057}" srcOrd="5" destOrd="0" presId="urn:microsoft.com/office/officeart/2005/8/layout/process2"/>
    <dgm:cxn modelId="{9CE2DBDC-D30A-4F0F-BB96-60B092B5F20F}" type="presParOf" srcId="{5B7D3A50-D53A-9F4D-AF4F-0B4799A91057}" destId="{7EA1E77A-38EC-1046-AAD3-AA8A6AEA7B17}" srcOrd="0" destOrd="0" presId="urn:microsoft.com/office/officeart/2005/8/layout/process2"/>
    <dgm:cxn modelId="{F5E8B8F4-5111-4595-B19B-8478EAC3DD77}" type="presParOf" srcId="{BED34192-96B7-DD48-8353-9E9AF153EE2E}" destId="{7DF9DF67-C7E9-D047-B5F4-27C505731288}" srcOrd="6" destOrd="0" presId="urn:microsoft.com/office/officeart/2005/8/layout/process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9736F-39CD-3843-BDF6-957C99681AB0}">
      <dsp:nvSpPr>
        <dsp:cNvPr id="0" name=""/>
        <dsp:cNvSpPr/>
      </dsp:nvSpPr>
      <dsp:spPr>
        <a:xfrm>
          <a:off x="1450208" y="2329"/>
          <a:ext cx="1857869" cy="866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Better Modeling</a:t>
          </a:r>
          <a:endParaRPr lang="en-US" sz="1800" kern="1200" dirty="0"/>
        </a:p>
      </dsp:txBody>
      <dsp:txXfrm>
        <a:off x="1475591" y="27712"/>
        <a:ext cx="1807103" cy="815878"/>
      </dsp:txXfrm>
    </dsp:sp>
    <dsp:sp modelId="{7F5E7D33-57DE-6844-A073-609842025321}">
      <dsp:nvSpPr>
        <dsp:cNvPr id="0" name=""/>
        <dsp:cNvSpPr/>
      </dsp:nvSpPr>
      <dsp:spPr>
        <a:xfrm rot="5400000">
          <a:off x="2216647" y="890640"/>
          <a:ext cx="324991" cy="3899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262146" y="923140"/>
        <a:ext cx="233994" cy="227494"/>
      </dsp:txXfrm>
    </dsp:sp>
    <dsp:sp modelId="{A40AE75F-6908-1345-A032-634F04B89AD1}">
      <dsp:nvSpPr>
        <dsp:cNvPr id="0" name=""/>
        <dsp:cNvSpPr/>
      </dsp:nvSpPr>
      <dsp:spPr>
        <a:xfrm>
          <a:off x="1450208" y="1302296"/>
          <a:ext cx="1857869" cy="866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More Accurate Injury Predictions</a:t>
          </a:r>
          <a:endParaRPr lang="en-US" sz="1800" kern="1200" dirty="0"/>
        </a:p>
      </dsp:txBody>
      <dsp:txXfrm>
        <a:off x="1475591" y="1327679"/>
        <a:ext cx="1807103" cy="815878"/>
      </dsp:txXfrm>
    </dsp:sp>
    <dsp:sp modelId="{C794CAF6-01DE-0146-A0E0-4FF0C1F40EEB}">
      <dsp:nvSpPr>
        <dsp:cNvPr id="0" name=""/>
        <dsp:cNvSpPr/>
      </dsp:nvSpPr>
      <dsp:spPr>
        <a:xfrm rot="5400000">
          <a:off x="2216647" y="2190607"/>
          <a:ext cx="324991" cy="3899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262146" y="2223107"/>
        <a:ext cx="233994" cy="227494"/>
      </dsp:txXfrm>
    </dsp:sp>
    <dsp:sp modelId="{2CCA8311-2717-D64D-B80D-118346B66806}">
      <dsp:nvSpPr>
        <dsp:cNvPr id="0" name=""/>
        <dsp:cNvSpPr/>
      </dsp:nvSpPr>
      <dsp:spPr>
        <a:xfrm>
          <a:off x="1450208" y="2602263"/>
          <a:ext cx="1857869" cy="866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Earlier Injury Detection</a:t>
          </a:r>
          <a:endParaRPr lang="en-US" sz="1800" kern="1200" dirty="0"/>
        </a:p>
      </dsp:txBody>
      <dsp:txXfrm>
        <a:off x="1475591" y="2627646"/>
        <a:ext cx="1807103" cy="815878"/>
      </dsp:txXfrm>
    </dsp:sp>
    <dsp:sp modelId="{5B7D3A50-D53A-9F4D-AF4F-0B4799A91057}">
      <dsp:nvSpPr>
        <dsp:cNvPr id="0" name=""/>
        <dsp:cNvSpPr/>
      </dsp:nvSpPr>
      <dsp:spPr>
        <a:xfrm rot="5400000">
          <a:off x="2216647" y="3490574"/>
          <a:ext cx="324991" cy="3899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2262146" y="3523074"/>
        <a:ext cx="233994" cy="227494"/>
      </dsp:txXfrm>
    </dsp:sp>
    <dsp:sp modelId="{7DF9DF67-C7E9-D047-B5F4-27C505731288}">
      <dsp:nvSpPr>
        <dsp:cNvPr id="0" name=""/>
        <dsp:cNvSpPr/>
      </dsp:nvSpPr>
      <dsp:spPr>
        <a:xfrm>
          <a:off x="1450208" y="3902230"/>
          <a:ext cx="1857869" cy="866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Better Treatment</a:t>
          </a:r>
          <a:endParaRPr lang="en-US" sz="1800" kern="1200" dirty="0"/>
        </a:p>
      </dsp:txBody>
      <dsp:txXfrm>
        <a:off x="1475591" y="3927613"/>
        <a:ext cx="1807103" cy="815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76799-7C73-4ACF-B644-6398391D6AA3}" type="datetimeFigureOut">
              <a:rPr lang="en-US" smtClean="0"/>
              <a:t>3/28/2012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232B4-D47F-4C91-B607-23E5731F4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11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762FD793-EF22-44A2-BA69-91F9A6DE557D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986E88B-EB74-46DA-AD66-5D0641828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4773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izmag.com/heads-generation-ii-helmet-sensor/15898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vents.us.baesystems.com/AUSA11/prodserv/pdf/BAE-SystemsHEADS-Generation-II-Factsheet.pdf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86B8FE7-363F-4FE6-B62F-53DA621B9035}" type="slidenum">
              <a:rPr lang="en-US" smtClean="0">
                <a:latin typeface="Calibri" charset="0"/>
              </a:rPr>
              <a:pPr eaLnBrk="1" hangingPunct="1"/>
              <a:t>1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By shielding soldiers from bullets and shrapnel, protective gear has improved survival rates during combat, but does not protect against closed-head injuries.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[1] S. Okie. “Traumatic brain injury in the war zone.”  </a:t>
            </a:r>
            <a:r>
              <a:rPr lang="en-US" i="1" dirty="0" smtClean="0"/>
              <a:t>The New England Journal of Medicine. </a:t>
            </a:r>
            <a:r>
              <a:rPr lang="en-US" dirty="0" smtClean="0"/>
              <a:t>vol. 352, pp. 2043-2047, May 2005.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3897AFF-17E7-40B4-8912-8F916ED7087F}" type="slidenum">
              <a:rPr lang="en-US" smtClean="0">
                <a:latin typeface="Calibri" charset="0"/>
              </a:rPr>
              <a:pPr eaLnBrk="1" hangingPunct="1"/>
              <a:t>2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[2] How Blast-resistant Clothing Works, howstuffworks.com… someone else do this!</a:t>
            </a:r>
          </a:p>
          <a:p>
            <a:r>
              <a:rPr lang="en-US" dirty="0" smtClean="0"/>
              <a:t>[3] </a:t>
            </a:r>
            <a:r>
              <a:rPr lang="en-US" dirty="0" err="1" smtClean="0"/>
              <a:t>Mikulas</a:t>
            </a:r>
            <a:r>
              <a:rPr lang="en-US" dirty="0" smtClean="0"/>
              <a:t> </a:t>
            </a:r>
            <a:r>
              <a:rPr lang="en-US" dirty="0" err="1" smtClean="0"/>
              <a:t>Chavko</a:t>
            </a:r>
            <a:r>
              <a:rPr lang="en-US" dirty="0" smtClean="0"/>
              <a:t>, Tomas Watanabe, et. al. “Relationship between orientation to a blast and pressure wave propagation inside the rat brain.” </a:t>
            </a:r>
            <a:r>
              <a:rPr lang="en-US" i="1" dirty="0" smtClean="0"/>
              <a:t>Journal of Neuroscience Methods</a:t>
            </a:r>
            <a:r>
              <a:rPr lang="en-US" dirty="0" smtClean="0"/>
              <a:t>, vol. 195, pp. 61-6, Jan. 2011.</a:t>
            </a:r>
          </a:p>
          <a:p>
            <a:endParaRPr lang="en-US" dirty="0" smtClean="0"/>
          </a:p>
          <a:p>
            <a:endParaRPr lang="en-US" dirty="0" smtClean="0"/>
          </a:p>
          <a:p>
            <a:pPr eaLnBrk="1" hangingPunct="1">
              <a:lnSpc>
                <a:spcPct val="80000"/>
              </a:lnSpc>
            </a:pPr>
            <a:r>
              <a:rPr lang="en-US" u="sng" dirty="0" smtClean="0">
                <a:solidFill>
                  <a:schemeClr val="accent1"/>
                </a:solidFill>
              </a:rPr>
              <a:t>Strain </a:t>
            </a:r>
            <a:r>
              <a:rPr lang="en-US" dirty="0" smtClean="0"/>
              <a:t>is the measurement of brain tissue deformation</a:t>
            </a:r>
            <a:endParaRPr lang="en-US" sz="1100" dirty="0" smtClean="0"/>
          </a:p>
          <a:p>
            <a:pPr eaLnBrk="1" hangingPunct="1">
              <a:lnSpc>
                <a:spcPct val="80000"/>
              </a:lnSpc>
            </a:pPr>
            <a:r>
              <a:rPr lang="en-US" u="sng" dirty="0" smtClean="0">
                <a:solidFill>
                  <a:schemeClr val="accent1"/>
                </a:solidFill>
              </a:rPr>
              <a:t>Acceleration</a:t>
            </a:r>
            <a:r>
              <a:rPr lang="en-US" dirty="0" smtClean="0"/>
              <a:t> is a measurement of how fast brain tissue deformation occurs</a:t>
            </a:r>
          </a:p>
          <a:p>
            <a:r>
              <a:rPr lang="en-US" dirty="0" smtClean="0"/>
              <a:t>This is known as a primary blast injury.  These have been shown to alter the brain’s biochemistry and morphology similar to the effects of other injuries such as penetration and fragmentation</a:t>
            </a:r>
            <a:r>
              <a:rPr lang="en-US" baseline="30000" dirty="0" smtClean="0"/>
              <a:t>3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58BD159-371B-468F-A615-B2EABF666EED}" type="slidenum">
              <a:rPr lang="en-US" smtClean="0">
                <a:latin typeface="Calibri" charset="0"/>
              </a:rPr>
              <a:pPr eaLnBrk="1" hangingPunct="1"/>
              <a:t>3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Notecard for viscoelastic materials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[4] M. S. </a:t>
            </a:r>
            <a:r>
              <a:rPr lang="en-US" dirty="0" err="1" smtClean="0"/>
              <a:t>Chafi</a:t>
            </a:r>
            <a:r>
              <a:rPr lang="en-US" dirty="0" smtClean="0"/>
              <a:t>, G. </a:t>
            </a:r>
            <a:r>
              <a:rPr lang="en-US" dirty="0" err="1" smtClean="0"/>
              <a:t>Karami</a:t>
            </a:r>
            <a:r>
              <a:rPr lang="en-US" dirty="0" smtClean="0"/>
              <a:t> and M. </a:t>
            </a:r>
            <a:r>
              <a:rPr lang="en-US" dirty="0" err="1" smtClean="0"/>
              <a:t>Ziejewski</a:t>
            </a:r>
            <a:r>
              <a:rPr lang="en-US" dirty="0" smtClean="0"/>
              <a:t>. “Biomechanical Assessment of Brain Dynamic Responses Due to Blast Pressure Waves.” </a:t>
            </a:r>
            <a:r>
              <a:rPr lang="en-US" i="1" dirty="0" smtClean="0"/>
              <a:t>Annals of biomedical engineering</a:t>
            </a:r>
            <a:r>
              <a:rPr lang="en-US" dirty="0" smtClean="0"/>
              <a:t>, vol. 38, pp. 490-504, Feb. 2010. </a:t>
            </a:r>
          </a:p>
          <a:p>
            <a:pPr eaLnBrk="1" hangingPunct="1"/>
            <a:r>
              <a:rPr lang="en-US" dirty="0" smtClean="0"/>
              <a:t>[5] B. </a:t>
            </a:r>
            <a:r>
              <a:rPr lang="en-US" dirty="0" err="1" smtClean="0"/>
              <a:t>Balachandran</a:t>
            </a:r>
            <a:r>
              <a:rPr lang="en-US" dirty="0" smtClean="0"/>
              <a:t>, M.F. Valdez, “Investigations into Wave Propagation in Soft Tissue,” 26</a:t>
            </a:r>
            <a:r>
              <a:rPr lang="en-US" baseline="30000" dirty="0" smtClean="0"/>
              <a:t>th</a:t>
            </a:r>
            <a:r>
              <a:rPr lang="en-US" dirty="0" smtClean="0"/>
              <a:t> Southern Biomedical Engineering Conference SBEC2010, pp. 13-17, May 2010. </a:t>
            </a:r>
          </a:p>
          <a:p>
            <a:pPr eaLnBrk="1" hangingPunct="1"/>
            <a:r>
              <a:rPr lang="en-US" dirty="0" smtClean="0"/>
              <a:t>[6]</a:t>
            </a:r>
            <a:r>
              <a:rPr lang="en-US" u="sng" dirty="0" smtClean="0">
                <a:hlinkClick r:id="rId3"/>
              </a:rPr>
              <a:t> http://www.gizmag.com/heads-generation-ii-helmet-sensor/15898/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>
                <a:hlinkClick r:id="rId4"/>
              </a:rPr>
              <a:t>http://events.us.baesystems.com/AUSA11/prodserv/pdf/BAE-SystemsHEADS-Generation-II-Factsheet.pdf</a:t>
            </a:r>
            <a:endParaRPr lang="en-US" dirty="0" smtClean="0"/>
          </a:p>
          <a:p>
            <a:pPr eaLnBrk="1" hangingPunct="1"/>
            <a:r>
              <a:rPr lang="en-US" dirty="0" smtClean="0"/>
              <a:t>[7] Ash, J.N. et al. “Performance of shockwave-based shooter localization under model misspecification,” in IEEE International Conference on Acoustics Speech and Signal Processing (ICASSP), 2010, pp. 2694-2697.</a:t>
            </a:r>
          </a:p>
          <a:p>
            <a:pPr eaLnBrk="1" hangingPunct="1"/>
            <a:r>
              <a:rPr lang="en-US" dirty="0" smtClean="0"/>
              <a:t>[8] M. Alley, B </a:t>
            </a:r>
            <a:r>
              <a:rPr lang="en-US" dirty="0" err="1" smtClean="0"/>
              <a:t>Schimizze</a:t>
            </a:r>
            <a:r>
              <a:rPr lang="en-US" dirty="0" smtClean="0"/>
              <a:t>, and S. Son, "Experimental modeling of explosive blast-related traumatic brain injuries," </a:t>
            </a:r>
            <a:r>
              <a:rPr lang="en-US" dirty="0" err="1" smtClean="0"/>
              <a:t>NeuroImage</a:t>
            </a:r>
            <a:r>
              <a:rPr lang="en-US" dirty="0" smtClean="0"/>
              <a:t>, vol. 54, pp. 45-54, May 2010.</a:t>
            </a:r>
          </a:p>
          <a:p>
            <a:pPr eaLnBrk="1" hangingPunct="1"/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3011D10-10AE-4F51-B2F8-D4BE12B21289}" type="slidenum">
              <a:rPr lang="en-US" smtClean="0">
                <a:latin typeface="Calibri" charset="0"/>
              </a:rPr>
              <a:pPr eaLnBrk="1" hangingPunct="1"/>
              <a:t>4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86E88B-EB74-46DA-AD66-5D06418285E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85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Allowing for a direct correlation between external local static pressure readings and internal injury.</a:t>
            </a:r>
          </a:p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FECEC2F-A61E-43CB-8D44-34FD333581BE}" type="slidenum">
              <a:rPr lang="en-US" smtClean="0">
                <a:latin typeface="Calibri" charset="0"/>
              </a:rPr>
              <a:pPr eaLnBrk="1" hangingPunct="1"/>
              <a:t>6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As of right now, static pressure has not been explored in terms of strain of the brain.  It is relatively unexplored.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F75F12C-F6BE-4E66-8ED4-2471A04D5C40}" type="slidenum">
              <a:rPr lang="en-US" smtClean="0">
                <a:latin typeface="Calibri" charset="0"/>
              </a:rPr>
              <a:pPr eaLnBrk="1" hangingPunct="1"/>
              <a:t>8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Hardware – Responsible for the sensor array development and physical linkage to computer interface.</a:t>
            </a:r>
          </a:p>
          <a:p>
            <a:r>
              <a:rPr lang="en-US" smtClean="0"/>
              <a:t>Software – Responsible for signal analysis and data collection from the sensor array.</a:t>
            </a:r>
          </a:p>
          <a:p>
            <a:endParaRPr lang="en-US" smtClean="0"/>
          </a:p>
          <a:p>
            <a:r>
              <a:rPr lang="en-US" smtClean="0"/>
              <a:t>Of course, this is not a linear process.  There will be feedback between the subgroups and refinements will be made.</a:t>
            </a:r>
          </a:p>
          <a:p>
            <a:endParaRPr lang="en-US" smtClean="0"/>
          </a:p>
          <a:p>
            <a:r>
              <a:rPr lang="en-US" smtClean="0"/>
              <a:t>Analysis – correlation to model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9FCA97F-3F6E-4343-BF80-D6DB77B0FD38}" type="slidenum">
              <a:rPr lang="en-US" smtClean="0">
                <a:latin typeface="Calibri" charset="0"/>
              </a:rPr>
              <a:pPr eaLnBrk="1" hangingPunct="1"/>
              <a:t>9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86E88B-EB74-46DA-AD66-5D06418285E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28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Researchers can further analyze the static pressure readings and correlation to internal brain injury to develop a model that predicts brain injury from external static pressures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1B7EB42-1351-4242-8487-FA9A910A808B}" type="slidenum">
              <a:rPr lang="en-US" smtClean="0">
                <a:latin typeface="Calibri" charset="0"/>
              </a:rPr>
              <a:pPr eaLnBrk="1" hangingPunct="1"/>
              <a:t>18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We need to expand on this… but only with RELEVANT information!</a:t>
            </a:r>
          </a:p>
          <a:p>
            <a:endParaRPr lang="en-US" dirty="0" smtClean="0"/>
          </a:p>
          <a:p>
            <a:r>
              <a:rPr lang="en-US" dirty="0" smtClean="0"/>
              <a:t>Also, Eddie’s Critique:</a:t>
            </a:r>
          </a:p>
          <a:p>
            <a:r>
              <a:rPr lang="en-US" dirty="0" smtClean="0"/>
              <a:t>-Simplify when too wordy… explain with note cards</a:t>
            </a:r>
          </a:p>
          <a:p>
            <a:r>
              <a:rPr lang="en-US" dirty="0" smtClean="0"/>
              <a:t>-Make timeline more informative… every1 does those (above) things…</a:t>
            </a:r>
          </a:p>
          <a:p>
            <a:r>
              <a:rPr lang="en-US" dirty="0" smtClean="0"/>
              <a:t>-Fix the hypothesis/question? The hypothesis doesn’t really answer the question…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A4F0A3D-D822-4593-BAFC-E7687B29495A}" type="slidenum">
              <a:rPr lang="en-US" smtClean="0">
                <a:latin typeface="Calibri" charset="0"/>
              </a:rPr>
              <a:pPr eaLnBrk="1" hangingPunct="1"/>
              <a:t>19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F748B-E06C-40F7-808B-3C68E58C4986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fld id="{A80D4715-4B5D-46AC-B10B-611FF7628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799" y="4288143"/>
            <a:ext cx="10195560" cy="255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867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>
            <a:lvl1pPr>
              <a:buClr>
                <a:srgbClr val="F28A00"/>
              </a:buClr>
              <a:defRPr/>
            </a:lvl1pPr>
            <a:lvl2pPr>
              <a:buClr>
                <a:srgbClr val="F3AD4F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6FBAE-3A2D-4EB9-A5AC-1DE398A2E787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DE8E5-DE13-4F4D-B335-0648D7800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799" y="4288143"/>
            <a:ext cx="10195560" cy="255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7511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6AE5-7EF1-4EC1-AE2E-C1B9DFB4A728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BE63E-5950-4E65-AFEF-41EDC569B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47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>
            <a:lvl1pPr>
              <a:buClr>
                <a:srgbClr val="F28A00"/>
              </a:buClr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654A3-BC1D-4B5B-8459-C051A493DD05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CA398-0E1B-449D-BD19-8C7D65E74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2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0DDF4-1424-4480-A5C9-30BB53B600D3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A660B-D550-4D99-98A9-8CE6ABD23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99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0" y="5010150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5730875"/>
            <a:ext cx="9147175" cy="1127125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0" y="4973638"/>
            <a:ext cx="7675563" cy="928687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-3175" y="5695950"/>
            <a:ext cx="9147175" cy="93027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8524B-6DD3-4D47-87A4-CAA3E270C92C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93335-A58A-4CE7-9F70-18C37F128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6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0" y="5730875"/>
            <a:ext cx="9147175" cy="1127125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0" y="5381625"/>
            <a:ext cx="3286125" cy="1208088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-3175" y="5695950"/>
            <a:ext cx="9147175" cy="93027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0" y="5346700"/>
            <a:ext cx="3425825" cy="944563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107BA-0CFF-4027-8F25-C65E7CA16E73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9685F-E6D9-4103-9D12-BBEE9A99C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65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010150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730875"/>
            <a:ext cx="9147175" cy="1127125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973638"/>
            <a:ext cx="7675563" cy="928687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5" y="5695950"/>
            <a:ext cx="9147175" cy="930275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D4971-8ED6-428C-A433-6FA31AEBA6E7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CF2A2-B44D-41D4-9E3D-BDA6308BBC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86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1808163" y="6148388"/>
            <a:ext cx="7337425" cy="71120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411788"/>
            <a:ext cx="7605713" cy="928687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681163" y="6116638"/>
            <a:ext cx="7464425" cy="741362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11A72-B24E-4C8A-87BC-D1EA260F0451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7E1E4-BCEB-49D5-87FF-B25257BBF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42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808163" y="6148388"/>
            <a:ext cx="7337425" cy="71120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411788"/>
            <a:ext cx="7605713" cy="928687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681163" y="6116638"/>
            <a:ext cx="7464425" cy="741362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DF58-88D9-49EA-AAF6-A127A7D80CEF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A1552-8AB7-4888-9047-D96048E75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3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808163" y="6148388"/>
            <a:ext cx="7337425" cy="711200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411788"/>
            <a:ext cx="7605713" cy="928687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681163" y="6116638"/>
            <a:ext cx="7464425" cy="741362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23F6F-A8F5-4488-8056-97DE50DB09CE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54C20-60FC-47CD-ADA7-D4B8255AE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47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76000">
              <a:schemeClr val="bg1">
                <a:lumMod val="0"/>
              </a:schemeClr>
            </a:gs>
            <a:gs pos="100000">
              <a:schemeClr val="bg2">
                <a:tint val="95000"/>
                <a:shade val="98000"/>
                <a:lumMod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1600200"/>
            <a:ext cx="7772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4D4D4D"/>
                </a:solidFill>
                <a:latin typeface="Gill Sans MT" charset="0"/>
              </a:defRPr>
            </a:lvl1pPr>
          </a:lstStyle>
          <a:p>
            <a:pPr>
              <a:defRPr/>
            </a:pPr>
            <a:fld id="{17370DE3-067E-49C6-B7D9-F38EA8E955CA}" type="datetime1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cap="all" spc="110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4D4D4D"/>
                </a:solidFill>
                <a:latin typeface="Gill Sans MT" charset="0"/>
              </a:defRPr>
            </a:lvl1pPr>
          </a:lstStyle>
          <a:p>
            <a:pPr>
              <a:defRPr/>
            </a:pPr>
            <a:fld id="{0570B08F-DE1C-45CE-9387-77D129C21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799" y="4288143"/>
            <a:ext cx="10195560" cy="255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rgbClr val="F28A00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charset="0"/>
          <a:ea typeface="ＭＳ Ｐゴシック" charset="-128"/>
          <a:cs typeface="ＭＳ Ｐゴシック" charset="-128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ts val="700"/>
        </a:spcBef>
        <a:spcAft>
          <a:spcPct val="0"/>
        </a:spcAft>
        <a:buClr>
          <a:schemeClr val="accent1"/>
        </a:buClr>
        <a:buSzPct val="85000"/>
        <a:buFont typeface="Wingdings 3" charset="2"/>
        <a:buChar char="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73050" algn="l" rtl="0" eaLnBrk="0" fontAlgn="base" hangingPunct="0">
        <a:spcBef>
          <a:spcPts val="700"/>
        </a:spcBef>
        <a:spcAft>
          <a:spcPct val="0"/>
        </a:spcAft>
        <a:buClr>
          <a:schemeClr val="accent1"/>
        </a:buClr>
        <a:buSzPct val="85000"/>
        <a:buFont typeface="Wingdings 3" charset="2"/>
        <a:buChar char=""/>
        <a:defRPr sz="1600" kern="1200">
          <a:solidFill>
            <a:srgbClr val="F28A00"/>
          </a:solidFill>
          <a:latin typeface="+mn-lt"/>
          <a:ea typeface="ＭＳ Ｐゴシック" charset="-128"/>
          <a:cs typeface="+mn-cs"/>
        </a:defRPr>
      </a:lvl2pPr>
      <a:lvl3pPr marL="1143000" indent="-273050" algn="l" rtl="0" eaLnBrk="0" fontAlgn="base" hangingPunct="0">
        <a:spcBef>
          <a:spcPts val="700"/>
        </a:spcBef>
        <a:spcAft>
          <a:spcPct val="0"/>
        </a:spcAft>
        <a:buClr>
          <a:schemeClr val="accent1"/>
        </a:buClr>
        <a:buSzPct val="85000"/>
        <a:buFont typeface="Wingdings 3" charset="2"/>
        <a:buChar char=""/>
        <a:defRPr sz="1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73050" algn="l" rtl="0" eaLnBrk="0" fontAlgn="base" hangingPunct="0">
        <a:spcBef>
          <a:spcPts val="700"/>
        </a:spcBef>
        <a:spcAft>
          <a:spcPct val="0"/>
        </a:spcAft>
        <a:buClr>
          <a:schemeClr val="accent1"/>
        </a:buClr>
        <a:buSzPct val="85000"/>
        <a:buFont typeface="Wingdings 3" charset="2"/>
        <a:buChar char=""/>
        <a:defRPr sz="1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73050" algn="l" rtl="0" eaLnBrk="0" fontAlgn="base" hangingPunct="0">
        <a:spcBef>
          <a:spcPts val="700"/>
        </a:spcBef>
        <a:spcAft>
          <a:spcPct val="0"/>
        </a:spcAft>
        <a:buClr>
          <a:schemeClr val="accent1"/>
        </a:buClr>
        <a:buSzPct val="85000"/>
        <a:buFont typeface="Wingdings 3" charset="2"/>
        <a:buChar char=""/>
        <a:defRPr sz="1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:\Users\Jon Henricks\Desktop\01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381000"/>
            <a:ext cx="7762240" cy="582168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glow>
              <a:schemeClr val="accent1">
                <a:alpha val="5000"/>
              </a:schemeClr>
            </a:glow>
            <a:reflection blurRad="12700" stA="27000" endPos="41000" dir="5400000" sy="-100000" algn="bl" rotWithShape="0"/>
          </a:effectLst>
        </p:spPr>
      </p:pic>
      <p:sp>
        <p:nvSpPr>
          <p:cNvPr id="13314" name="Title 1"/>
          <p:cNvSpPr>
            <a:spLocks noGrp="1"/>
          </p:cNvSpPr>
          <p:nvPr>
            <p:ph type="ctrTitle"/>
          </p:nvPr>
        </p:nvSpPr>
        <p:spPr bwMode="auto">
          <a:xfrm>
            <a:off x="4876800" y="1600200"/>
            <a:ext cx="3886200" cy="1524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400" cap="none" dirty="0" smtClean="0"/>
              <a:t>TEAM BLAST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4572000" y="3581400"/>
            <a:ext cx="3886200" cy="18256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2700" dirty="0" err="1" smtClean="0">
                <a:solidFill>
                  <a:srgbClr val="FFFFFF"/>
                </a:solidFill>
              </a:rPr>
              <a:t>Ani</a:t>
            </a:r>
            <a:r>
              <a:rPr lang="en-US" sz="2700" dirty="0" smtClean="0">
                <a:solidFill>
                  <a:srgbClr val="FFFFFF"/>
                </a:solidFill>
              </a:rPr>
              <a:t>, </a:t>
            </a:r>
            <a:r>
              <a:rPr lang="en-US" sz="2700" dirty="0" err="1" smtClean="0">
                <a:solidFill>
                  <a:srgbClr val="FFFFFF"/>
                </a:solidFill>
              </a:rPr>
              <a:t>Beaudoin</a:t>
            </a:r>
            <a:r>
              <a:rPr lang="en-US" sz="2700" dirty="0" smtClean="0">
                <a:solidFill>
                  <a:srgbClr val="FFFFFF"/>
                </a:solidFill>
              </a:rPr>
              <a:t>, Green, Henricks, Jones, Kennedy, </a:t>
            </a:r>
            <a:r>
              <a:rPr lang="en-US" sz="2700" dirty="0" err="1" smtClean="0">
                <a:solidFill>
                  <a:srgbClr val="FFFFFF"/>
                </a:solidFill>
              </a:rPr>
              <a:t>Mawhinney</a:t>
            </a:r>
            <a:r>
              <a:rPr lang="en-US" sz="2700" dirty="0" smtClean="0">
                <a:solidFill>
                  <a:srgbClr val="FFFFFF"/>
                </a:solidFill>
              </a:rPr>
              <a:t>, </a:t>
            </a:r>
            <a:r>
              <a:rPr lang="en-US" sz="2700" dirty="0" err="1" smtClean="0">
                <a:solidFill>
                  <a:srgbClr val="FFFFFF"/>
                </a:solidFill>
              </a:rPr>
              <a:t>Peluso</a:t>
            </a:r>
            <a:r>
              <a:rPr lang="en-US" sz="2700" dirty="0" smtClean="0">
                <a:solidFill>
                  <a:srgbClr val="FFFFFF"/>
                </a:solidFill>
              </a:rPr>
              <a:t>, Reilly, Schwartz, Shapiro, </a:t>
            </a:r>
            <a:r>
              <a:rPr lang="en-US" sz="2700" dirty="0" err="1" smtClean="0">
                <a:solidFill>
                  <a:srgbClr val="FFFFFF"/>
                </a:solidFill>
              </a:rPr>
              <a:t>Yanushevsky</a:t>
            </a:r>
            <a:endParaRPr lang="en-US" sz="1700" dirty="0" smtClean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4419600" y="3093220"/>
            <a:ext cx="4038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28A00"/>
                </a:solidFill>
                <a:latin typeface="Gill Sans MT" charset="0"/>
              </a:rPr>
              <a:t>Blast Localization and Sensing Technology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07237" y="6014051"/>
            <a:ext cx="3012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</a:rPr>
              <a:t>Image Courtesy of: </a:t>
            </a:r>
            <a:r>
              <a:rPr lang="en-US" sz="1400" dirty="0" err="1">
                <a:solidFill>
                  <a:schemeClr val="tx1">
                    <a:lumMod val="75000"/>
                  </a:schemeClr>
                </a:solidFill>
              </a:rPr>
              <a:t>Stanislav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</a:schemeClr>
                </a:solidFill>
              </a:rPr>
              <a:t>Klabik</a:t>
            </a:r>
            <a:endParaRPr lang="en-US" sz="1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3" grpId="0" build="p"/>
      <p:bldP spid="13317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838200" y="533400"/>
            <a:ext cx="7620000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400" cap="none" smtClean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57150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700" dirty="0" smtClean="0"/>
              <a:t>10-20% of soldiers in Iraq and Afghanistan have sustained TBI, primarily from IED detonations. </a:t>
            </a:r>
            <a:r>
              <a:rPr lang="en-US" sz="1000" dirty="0" smtClean="0"/>
              <a:t>(Ortega 2011)</a:t>
            </a:r>
            <a:endParaRPr lang="en-US" sz="3200" dirty="0" smtClean="0"/>
          </a:p>
          <a:p>
            <a:pPr eaLnBrk="1" hangingPunct="1">
              <a:lnSpc>
                <a:spcPct val="90000"/>
              </a:lnSpc>
            </a:pPr>
            <a:r>
              <a:rPr lang="en-US" sz="2700" dirty="0" smtClean="0"/>
              <a:t>New Kevlar armor and helmets cannot protect against closed head injuries produced by blasts. </a:t>
            </a:r>
            <a:r>
              <a:rPr lang="en-US" sz="1000" dirty="0" smtClean="0"/>
              <a:t>(Okie 2005)</a:t>
            </a:r>
            <a:endParaRPr lang="en-US" sz="3200" dirty="0" smtClean="0"/>
          </a:p>
          <a:p>
            <a:pPr eaLnBrk="1" hangingPunct="1">
              <a:lnSpc>
                <a:spcPct val="90000"/>
              </a:lnSpc>
            </a:pPr>
            <a:r>
              <a:rPr lang="en-US" sz="2700" dirty="0" smtClean="0"/>
              <a:t>59% of people who endure a blast suffer from TBI.</a:t>
            </a:r>
            <a:r>
              <a:rPr lang="en-US" sz="2800" dirty="0" smtClean="0"/>
              <a:t> </a:t>
            </a:r>
            <a:r>
              <a:rPr lang="en-US" sz="1000" dirty="0"/>
              <a:t>(Okie 2005</a:t>
            </a:r>
            <a:r>
              <a:rPr lang="en-US" sz="1000" dirty="0" smtClean="0"/>
              <a:t>)</a:t>
            </a:r>
            <a:r>
              <a:rPr lang="en-US" sz="1000" baseline="30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Mechanism of Blast-Related TBI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33400" y="1289050"/>
            <a:ext cx="3200400" cy="4127500"/>
          </a:xfrm>
          <a:ln>
            <a:noFill/>
          </a:ln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28A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28A00"/>
                </a:solidFill>
              </a:rPr>
              <a:t>Blast waves </a:t>
            </a:r>
            <a:r>
              <a:rPr lang="en-US" sz="2800" dirty="0" smtClean="0"/>
              <a:t>are high-energy pressure waves. </a:t>
            </a:r>
            <a:r>
              <a:rPr lang="en-US" sz="1000" dirty="0" smtClean="0"/>
              <a:t>(</a:t>
            </a:r>
            <a:r>
              <a:rPr lang="en-US" sz="1000" dirty="0" err="1" smtClean="0"/>
              <a:t>Scheve</a:t>
            </a:r>
            <a:r>
              <a:rPr lang="en-US" sz="1000" dirty="0" smtClean="0"/>
              <a:t>)</a:t>
            </a:r>
            <a:endParaRPr lang="en-US" sz="3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 dirty="0" smtClean="0"/>
              <a:t>Blast waves can transfer energy to the head, causing </a:t>
            </a:r>
            <a:r>
              <a:rPr lang="en-US" sz="2800" dirty="0" smtClean="0">
                <a:solidFill>
                  <a:srgbClr val="F28A00"/>
                </a:solidFill>
              </a:rPr>
              <a:t>strain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28A00"/>
                </a:solidFill>
              </a:rPr>
              <a:t>acceleration</a:t>
            </a:r>
            <a:r>
              <a:rPr lang="en-US" sz="2800" dirty="0" smtClean="0"/>
              <a:t> of brain tissue. </a:t>
            </a:r>
            <a:r>
              <a:rPr lang="en-US" sz="1000" dirty="0" smtClean="0"/>
              <a:t>(</a:t>
            </a:r>
            <a:r>
              <a:rPr lang="en-US" sz="1000" dirty="0" err="1" smtClean="0"/>
              <a:t>Scheve</a:t>
            </a:r>
            <a:r>
              <a:rPr lang="en-US" sz="1000" dirty="0"/>
              <a:t>)</a:t>
            </a:r>
          </a:p>
          <a:p>
            <a:pPr eaLnBrk="1" hangingPunct="1">
              <a:lnSpc>
                <a:spcPct val="90000"/>
              </a:lnSpc>
              <a:buClr>
                <a:srgbClr val="F28A00"/>
              </a:buClr>
              <a:buFont typeface="Wingdings" pitchFamily="2" charset="2"/>
              <a:buChar char="Ø"/>
            </a:pPr>
            <a:endParaRPr lang="en-US" sz="2800" dirty="0" smtClean="0"/>
          </a:p>
        </p:txBody>
      </p:sp>
      <p:pic>
        <p:nvPicPr>
          <p:cNvPr id="5" name="Content Placeholder 3" descr="Cap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33800" y="1600200"/>
            <a:ext cx="5063066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6172200"/>
            <a:ext cx="2329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Image: Needham 2010 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cap="none" dirty="0" smtClean="0"/>
              <a:t>LITERATURE REVIEW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sz="quarter" idx="13"/>
          </p:nvPr>
        </p:nvSpPr>
        <p:spPr>
          <a:xfrm>
            <a:off x="685800" y="1524000"/>
            <a:ext cx="3657600" cy="4038600"/>
          </a:xfrm>
        </p:spPr>
        <p:txBody>
          <a:bodyPr/>
          <a:lstStyle/>
          <a:p>
            <a:pPr marL="69850" indent="0">
              <a:buFont typeface="Wingdings 3" charset="2"/>
              <a:buNone/>
              <a:defRPr/>
            </a:pPr>
            <a:r>
              <a:rPr lang="en-US" sz="2400" b="1" dirty="0" smtClean="0"/>
              <a:t>Existing Models</a:t>
            </a:r>
          </a:p>
          <a:p>
            <a:pPr>
              <a:defRPr/>
            </a:pPr>
            <a:r>
              <a:rPr lang="en-US" sz="2400" dirty="0" smtClean="0"/>
              <a:t>Models have been produced that correlate blast magnitude and direction with internal brain stresses.</a:t>
            </a:r>
            <a:br>
              <a:rPr lang="en-US" sz="2400" dirty="0" smtClean="0"/>
            </a:br>
            <a:r>
              <a:rPr lang="en-US" sz="1000" dirty="0" smtClean="0"/>
              <a:t>(</a:t>
            </a:r>
            <a:r>
              <a:rPr lang="en-US" sz="1000" dirty="0" err="1" smtClean="0"/>
              <a:t>Chafi</a:t>
            </a:r>
            <a:r>
              <a:rPr lang="en-US" sz="1000" dirty="0" smtClean="0"/>
              <a:t> 2010) (</a:t>
            </a:r>
            <a:r>
              <a:rPr lang="en-US" sz="1000" dirty="0" err="1" smtClean="0"/>
              <a:t>Balachandran</a:t>
            </a:r>
            <a:r>
              <a:rPr lang="en-US" sz="1000" dirty="0" smtClean="0"/>
              <a:t> 2010)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Brain tissue is </a:t>
            </a:r>
            <a:r>
              <a:rPr lang="en-US" sz="2400" dirty="0" smtClean="0">
                <a:solidFill>
                  <a:srgbClr val="F28A00"/>
                </a:solidFill>
              </a:rPr>
              <a:t>viscoelastic</a:t>
            </a:r>
            <a:r>
              <a:rPr lang="en-US" sz="2400" dirty="0" smtClean="0"/>
              <a:t>, which behaves differently than typical elastic materials.</a:t>
            </a:r>
            <a:r>
              <a:rPr lang="en-US" sz="1000" baseline="30000" dirty="0" smtClean="0"/>
              <a:t> </a:t>
            </a:r>
            <a:r>
              <a:rPr lang="en-US" sz="1000" dirty="0" smtClean="0"/>
              <a:t> (</a:t>
            </a:r>
            <a:r>
              <a:rPr lang="en-US" sz="1000" dirty="0" err="1" smtClean="0"/>
              <a:t>Balachandran</a:t>
            </a:r>
            <a:r>
              <a:rPr lang="en-US" sz="1000" dirty="0" smtClean="0"/>
              <a:t> 2010)</a:t>
            </a:r>
          </a:p>
        </p:txBody>
      </p:sp>
      <p:sp>
        <p:nvSpPr>
          <p:cNvPr id="16388" name="Content Placeholder 3"/>
          <p:cNvSpPr txBox="1">
            <a:spLocks/>
          </p:cNvSpPr>
          <p:nvPr/>
        </p:nvSpPr>
        <p:spPr bwMode="auto">
          <a:xfrm>
            <a:off x="4800600" y="1524000"/>
            <a:ext cx="3657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342900" indent="-2730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69850" indent="0">
              <a:spcBef>
                <a:spcPts val="700"/>
              </a:spcBef>
              <a:buClr>
                <a:schemeClr val="accent1"/>
              </a:buClr>
              <a:buSzPct val="85000"/>
              <a:defRPr/>
            </a:pPr>
            <a:r>
              <a:rPr lang="en-US" sz="2400" b="1" dirty="0" smtClean="0">
                <a:latin typeface="Gill Sans MT" charset="0"/>
              </a:rPr>
              <a:t>Existing Hardware</a:t>
            </a:r>
          </a:p>
          <a:p>
            <a:pPr>
              <a:spcBef>
                <a:spcPts val="700"/>
              </a:spcBef>
              <a:buClr>
                <a:srgbClr val="F28A00"/>
              </a:buClr>
              <a:buSzPct val="85000"/>
              <a:buFont typeface="Wingdings 3" charset="2"/>
              <a:buChar char=""/>
              <a:defRPr/>
            </a:pPr>
            <a:r>
              <a:rPr lang="en-US" sz="2400" dirty="0" smtClean="0">
                <a:latin typeface="Gill Sans MT" charset="0"/>
              </a:rPr>
              <a:t>Current helmets used by the U.S. army implement pressure sensors to record impact </a:t>
            </a:r>
            <a:r>
              <a:rPr lang="en-US" sz="2400" dirty="0" smtClean="0">
                <a:solidFill>
                  <a:srgbClr val="F28A00"/>
                </a:solidFill>
                <a:latin typeface="Gill Sans MT" charset="0"/>
              </a:rPr>
              <a:t>direction</a:t>
            </a:r>
            <a:r>
              <a:rPr lang="en-US" sz="2400" dirty="0" smtClean="0">
                <a:latin typeface="Gill Sans MT" charset="0"/>
              </a:rPr>
              <a:t>, </a:t>
            </a:r>
            <a:r>
              <a:rPr lang="en-US" sz="2400" dirty="0" smtClean="0">
                <a:solidFill>
                  <a:srgbClr val="F28A00"/>
                </a:solidFill>
                <a:latin typeface="Gill Sans MT" charset="0"/>
              </a:rPr>
              <a:t>magnitude</a:t>
            </a:r>
            <a:r>
              <a:rPr lang="en-US" sz="2400" dirty="0" smtClean="0">
                <a:latin typeface="Gill Sans MT" charset="0"/>
              </a:rPr>
              <a:t>, </a:t>
            </a:r>
            <a:r>
              <a:rPr lang="en-US" sz="2400" dirty="0" smtClean="0">
                <a:solidFill>
                  <a:srgbClr val="F28A00"/>
                </a:solidFill>
                <a:latin typeface="Gill Sans MT" charset="0"/>
              </a:rPr>
              <a:t>duration</a:t>
            </a:r>
            <a:r>
              <a:rPr lang="en-US" sz="2400" dirty="0" smtClean="0">
                <a:latin typeface="Gill Sans MT" charset="0"/>
              </a:rPr>
              <a:t>, and </a:t>
            </a:r>
            <a:r>
              <a:rPr lang="en-US" sz="2400" dirty="0" smtClean="0">
                <a:solidFill>
                  <a:srgbClr val="F28A00"/>
                </a:solidFill>
                <a:latin typeface="Gill Sans MT" charset="0"/>
              </a:rPr>
              <a:t>local pressure</a:t>
            </a:r>
            <a:r>
              <a:rPr lang="en-US" sz="2400" dirty="0" smtClean="0">
                <a:latin typeface="Gill Sans MT" charset="0"/>
              </a:rPr>
              <a:t>.</a:t>
            </a:r>
            <a:r>
              <a:rPr lang="en-US" sz="2400" baseline="30000" dirty="0" smtClean="0">
                <a:latin typeface="Gill Sans MT" charset="0"/>
              </a:rPr>
              <a:t> </a:t>
            </a:r>
            <a:r>
              <a:rPr lang="en-US" sz="1000" dirty="0" smtClean="0">
                <a:latin typeface="Gill Sans MT" charset="0"/>
              </a:rPr>
              <a:t>(BAE Systems)</a:t>
            </a:r>
          </a:p>
          <a:p>
            <a:pPr>
              <a:spcBef>
                <a:spcPts val="700"/>
              </a:spcBef>
              <a:buClr>
                <a:srgbClr val="F28A00"/>
              </a:buClr>
              <a:buSzPct val="85000"/>
              <a:buFont typeface="Wingdings 3" charset="2"/>
              <a:buChar char=""/>
              <a:defRPr/>
            </a:pPr>
            <a:r>
              <a:rPr lang="en-US" sz="2400" dirty="0" smtClean="0">
                <a:latin typeface="Gill Sans MT" charset="0"/>
              </a:rPr>
              <a:t>Blast location can be determined via</a:t>
            </a:r>
            <a:r>
              <a:rPr lang="en-US" sz="2400" dirty="0" smtClean="0">
                <a:solidFill>
                  <a:schemeClr val="accent1"/>
                </a:solidFill>
                <a:latin typeface="Gill Sans MT" charset="0"/>
              </a:rPr>
              <a:t> </a:t>
            </a:r>
            <a:r>
              <a:rPr lang="en-US" sz="2400" dirty="0" smtClean="0">
                <a:solidFill>
                  <a:srgbClr val="F28A00"/>
                </a:solidFill>
                <a:latin typeface="Gill Sans MT" charset="0"/>
              </a:rPr>
              <a:t>localization algorithms</a:t>
            </a:r>
            <a:r>
              <a:rPr lang="en-US" sz="2400" dirty="0" smtClean="0">
                <a:latin typeface="Gill Sans MT" charset="0"/>
              </a:rPr>
              <a:t>. </a:t>
            </a:r>
            <a:r>
              <a:rPr lang="en-US" sz="800" dirty="0" smtClean="0">
                <a:latin typeface="Gill Sans MT" charset="0"/>
              </a:rPr>
              <a:t>(</a:t>
            </a:r>
            <a:r>
              <a:rPr lang="en-US" sz="1000" dirty="0" smtClean="0">
                <a:latin typeface="Gill Sans MT" charset="0"/>
              </a:rPr>
              <a:t>Ash 2010)</a:t>
            </a:r>
          </a:p>
          <a:p>
            <a:pPr>
              <a:spcBef>
                <a:spcPts val="700"/>
              </a:spcBef>
              <a:buClr>
                <a:schemeClr val="accent1"/>
              </a:buClr>
              <a:buSzPct val="85000"/>
              <a:buFont typeface="Wingdings 3" charset="2"/>
              <a:buChar char=""/>
              <a:defRPr/>
            </a:pPr>
            <a:endParaRPr lang="en-US" sz="2400" dirty="0" smtClean="0">
              <a:latin typeface="Gill Sans MT" charset="0"/>
            </a:endParaRPr>
          </a:p>
          <a:p>
            <a:pPr>
              <a:spcBef>
                <a:spcPts val="700"/>
              </a:spcBef>
              <a:buClr>
                <a:schemeClr val="accent1"/>
              </a:buClr>
              <a:buSzPct val="85000"/>
              <a:buFont typeface="Wingdings 3" charset="2"/>
              <a:buChar char=""/>
              <a:defRPr/>
            </a:pPr>
            <a:endParaRPr lang="en-US" sz="2400" dirty="0" smtClean="0"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Review: </a:t>
            </a:r>
            <a:r>
              <a:rPr lang="en-US" dirty="0" err="1" smtClean="0"/>
              <a:t>Headform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38200" y="1524000"/>
            <a:ext cx="2590800" cy="4460420"/>
          </a:xfrm>
        </p:spPr>
        <p:txBody>
          <a:bodyPr/>
          <a:lstStyle/>
          <a:p>
            <a:r>
              <a:rPr lang="en-US" dirty="0" smtClean="0"/>
              <a:t>Scalp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Skin</a:t>
            </a:r>
            <a:r>
              <a:rPr lang="en-US" dirty="0">
                <a:solidFill>
                  <a:schemeClr val="tx1"/>
                </a:solidFill>
              </a:rPr>
              <a:t>: two-piece </a:t>
            </a:r>
            <a:r>
              <a:rPr lang="en-US" dirty="0" err="1">
                <a:solidFill>
                  <a:schemeClr val="tx1"/>
                </a:solidFill>
              </a:rPr>
              <a:t>polydimethysiloxane</a:t>
            </a:r>
            <a:r>
              <a:rPr lang="en-US" dirty="0">
                <a:solidFill>
                  <a:schemeClr val="tx1"/>
                </a:solidFill>
              </a:rPr>
              <a:t> (PDMS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dirty="0" smtClean="0"/>
              <a:t>Skull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Bone</a:t>
            </a:r>
            <a:r>
              <a:rPr lang="en-US" dirty="0">
                <a:solidFill>
                  <a:schemeClr val="tx1"/>
                </a:solidFill>
              </a:rPr>
              <a:t>: polyurethane (one piece </a:t>
            </a:r>
            <a:r>
              <a:rPr lang="en-US" dirty="0" smtClean="0">
                <a:solidFill>
                  <a:schemeClr val="tx1"/>
                </a:solidFill>
              </a:rPr>
              <a:t>cast)</a:t>
            </a:r>
          </a:p>
          <a:p>
            <a:r>
              <a:rPr lang="en-US" dirty="0" smtClean="0"/>
              <a:t>Brain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Neural </a:t>
            </a:r>
            <a:r>
              <a:rPr lang="en-US" dirty="0">
                <a:solidFill>
                  <a:schemeClr val="tx1"/>
                </a:solidFill>
              </a:rPr>
              <a:t>and glial cells: water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181600" y="1524000"/>
            <a:ext cx="3276600" cy="3886200"/>
          </a:xfrm>
        </p:spPr>
        <p:txBody>
          <a:bodyPr/>
          <a:lstStyle/>
          <a:p>
            <a:r>
              <a:rPr lang="en-US" dirty="0"/>
              <a:t>White and Grey </a:t>
            </a:r>
            <a:r>
              <a:rPr lang="en-US" dirty="0" smtClean="0"/>
              <a:t>Matter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Silicone gel</a:t>
            </a:r>
          </a:p>
          <a:p>
            <a:pPr lvl="2"/>
            <a:r>
              <a:rPr lang="en-US" dirty="0" smtClean="0"/>
              <a:t>To </a:t>
            </a:r>
            <a:r>
              <a:rPr lang="en-US" dirty="0"/>
              <a:t>give viscoelastic </a:t>
            </a:r>
            <a:r>
              <a:rPr lang="en-US" dirty="0" smtClean="0"/>
              <a:t>properties</a:t>
            </a:r>
          </a:p>
          <a:p>
            <a:r>
              <a:rPr lang="en-US" dirty="0" smtClean="0"/>
              <a:t>Cerebrospinal Fluid</a:t>
            </a:r>
            <a:endParaRPr lang="en-US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Water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Is </a:t>
            </a:r>
            <a:r>
              <a:rPr lang="en-US" dirty="0">
                <a:solidFill>
                  <a:schemeClr val="tx1"/>
                </a:solidFill>
              </a:rPr>
              <a:t>99% water in reality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Gives  wanted dampening property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371600"/>
            <a:ext cx="1143000" cy="4612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  <a:reflection blurRad="12700" stA="18000" endPos="28000" dist="5000" dir="5400000" sy="-100000" algn="bl" rotWithShape="0"/>
          </a:effectLst>
          <a:scene3d>
            <a:camera prst="orthographicFront"/>
            <a:lightRig rig="threePt" dir="t">
              <a:rot lat="0" lon="0" rev="3000000"/>
            </a:lightRig>
          </a:scene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6187260"/>
            <a:ext cx="3651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Image and information : </a:t>
            </a:r>
            <a:r>
              <a:rPr lang="en-US" sz="1600" dirty="0" err="1" smtClean="0">
                <a:solidFill>
                  <a:schemeClr val="tx1">
                    <a:lumMod val="75000"/>
                  </a:schemeClr>
                </a:solidFill>
              </a:rPr>
              <a:t>Hossain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 2010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49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2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cap="none" smtClean="0"/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28A00"/>
              </a:buClr>
            </a:pPr>
            <a:r>
              <a:rPr lang="en-US" sz="3200" dirty="0" smtClean="0"/>
              <a:t>Current research does not correlate the </a:t>
            </a:r>
            <a:r>
              <a:rPr lang="en-US" sz="3200" dirty="0" smtClean="0">
                <a:solidFill>
                  <a:schemeClr val="accent1"/>
                </a:solidFill>
              </a:rPr>
              <a:t>external effects </a:t>
            </a:r>
            <a:r>
              <a:rPr lang="en-US" sz="3200" dirty="0" smtClean="0"/>
              <a:t>of a blast on the skull to </a:t>
            </a:r>
            <a:r>
              <a:rPr lang="en-US" sz="3200" dirty="0" smtClean="0">
                <a:solidFill>
                  <a:schemeClr val="accent1"/>
                </a:solidFill>
              </a:rPr>
              <a:t>internal effects </a:t>
            </a:r>
            <a:r>
              <a:rPr lang="en-US" sz="3200" dirty="0" smtClean="0"/>
              <a:t>on the brain.</a:t>
            </a:r>
          </a:p>
          <a:p>
            <a:pPr eaLnBrk="1" hangingPunct="1">
              <a:buClr>
                <a:srgbClr val="F28A00"/>
              </a:buClr>
            </a:pPr>
            <a:r>
              <a:rPr lang="en-US" sz="3200" dirty="0" smtClean="0"/>
              <a:t>We would like to link </a:t>
            </a:r>
            <a:r>
              <a:rPr lang="en-US" sz="3200" dirty="0" smtClean="0">
                <a:solidFill>
                  <a:schemeClr val="accent1"/>
                </a:solidFill>
              </a:rPr>
              <a:t>local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accent1"/>
                </a:solidFill>
              </a:rPr>
              <a:t>pressure </a:t>
            </a:r>
            <a:r>
              <a:rPr lang="en-US" sz="3200" dirty="0" smtClean="0"/>
              <a:t>measured by </a:t>
            </a:r>
            <a:r>
              <a:rPr lang="en-US" sz="3200" dirty="0" smtClean="0">
                <a:solidFill>
                  <a:schemeClr val="accent1"/>
                </a:solidFill>
              </a:rPr>
              <a:t>helmet-mounted</a:t>
            </a:r>
            <a:r>
              <a:rPr lang="en-US" sz="3200" dirty="0" smtClean="0"/>
              <a:t> pressure sensors to </a:t>
            </a:r>
            <a:r>
              <a:rPr lang="en-US" sz="3200" dirty="0" smtClean="0">
                <a:solidFill>
                  <a:schemeClr val="accent1"/>
                </a:solidFill>
              </a:rPr>
              <a:t>strain</a:t>
            </a:r>
            <a:r>
              <a:rPr lang="en-US" sz="3200" dirty="0" smtClean="0"/>
              <a:t>, </a:t>
            </a:r>
            <a:r>
              <a:rPr lang="en-US" sz="3200" dirty="0" smtClean="0">
                <a:solidFill>
                  <a:schemeClr val="accent1"/>
                </a:solidFill>
              </a:rPr>
              <a:t>pressure, </a:t>
            </a:r>
            <a:r>
              <a:rPr lang="en-US" sz="3200" dirty="0" smtClean="0"/>
              <a:t>and</a:t>
            </a:r>
            <a:r>
              <a:rPr lang="en-US" sz="3200" dirty="0" smtClean="0">
                <a:solidFill>
                  <a:schemeClr val="accent1"/>
                </a:solidFill>
              </a:rPr>
              <a:t> acceleration </a:t>
            </a:r>
            <a:r>
              <a:rPr lang="en-US" sz="3200" dirty="0" smtClean="0"/>
              <a:t>in the brain.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cap="none" smtClean="0"/>
              <a:t>RESEARCH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What is the relationship between the </a:t>
            </a:r>
            <a:r>
              <a:rPr lang="en-US" sz="2800" dirty="0" smtClean="0">
                <a:solidFill>
                  <a:schemeClr val="accent1"/>
                </a:solidFill>
              </a:rPr>
              <a:t>pressure measurements </a:t>
            </a:r>
            <a:r>
              <a:rPr lang="en-US" sz="2800" dirty="0" smtClean="0"/>
              <a:t>over the surface of the skull and the </a:t>
            </a:r>
            <a:r>
              <a:rPr lang="en-US" sz="2800" dirty="0" smtClean="0">
                <a:solidFill>
                  <a:schemeClr val="accent1"/>
                </a:solidFill>
              </a:rPr>
              <a:t>pressure, strain rate and acceleration </a:t>
            </a:r>
            <a:r>
              <a:rPr lang="en-US" sz="2800" dirty="0" smtClean="0"/>
              <a:t>of brain tissue in a blast wave injury? </a:t>
            </a:r>
          </a:p>
          <a:p>
            <a:pPr eaLnBrk="1" hangingPunct="1"/>
            <a:r>
              <a:rPr lang="en-US" sz="2800" dirty="0" smtClean="0"/>
              <a:t>What is the relationship between </a:t>
            </a:r>
            <a:r>
              <a:rPr lang="en-US" sz="2800" dirty="0" smtClean="0">
                <a:solidFill>
                  <a:schemeClr val="accent1"/>
                </a:solidFill>
              </a:rPr>
              <a:t>direction of the blast</a:t>
            </a:r>
            <a:r>
              <a:rPr lang="en-US" sz="2800" dirty="0" smtClean="0"/>
              <a:t> and the </a:t>
            </a:r>
            <a:r>
              <a:rPr lang="en-US" sz="2800" dirty="0" smtClean="0">
                <a:solidFill>
                  <a:schemeClr val="accent1"/>
                </a:solidFill>
              </a:rPr>
              <a:t>pressure measurements </a:t>
            </a:r>
            <a:r>
              <a:rPr lang="en-US" sz="2800" dirty="0" smtClean="0"/>
              <a:t>over the surface of the skull?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cap="none" dirty="0" smtClean="0"/>
              <a:t>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9900" lvl="1" indent="0" eaLnBrk="1" hangingPunct="1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Different dynamic pressure distributions measured over the surface of the skull can be correlated with specific strain rates, pressures, and accelerations in brain tissue during a blast event.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sz="5400" cap="none" dirty="0" smtClean="0"/>
              <a:t>METHODOLOGY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Physical Experiment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Computer Model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Create blast wave with a pressure chamber</a:t>
            </a:r>
          </a:p>
          <a:p>
            <a:r>
              <a:rPr lang="en-US" dirty="0" smtClean="0"/>
              <a:t>Create a headform that reflects physical properties of a human head</a:t>
            </a:r>
          </a:p>
          <a:p>
            <a:r>
              <a:rPr lang="en-US" dirty="0" smtClean="0"/>
              <a:t>Record dynamic pressures at the surface of the head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1828959"/>
          </a:xfrm>
        </p:spPr>
        <p:txBody>
          <a:bodyPr/>
          <a:lstStyle/>
          <a:p>
            <a:r>
              <a:rPr lang="en-US" dirty="0" smtClean="0"/>
              <a:t>Simulate point blast loading on a human head with a finite element model</a:t>
            </a:r>
          </a:p>
          <a:p>
            <a:r>
              <a:rPr lang="en-US" dirty="0" smtClean="0"/>
              <a:t>Output pressures, strain rates, and accelerations in brain tissue</a:t>
            </a:r>
            <a:endParaRPr lang="en-US" dirty="0"/>
          </a:p>
        </p:txBody>
      </p:sp>
      <p:sp>
        <p:nvSpPr>
          <p:cNvPr id="17" name="Text Placeholder 12"/>
          <p:cNvSpPr txBox="1">
            <a:spLocks/>
          </p:cNvSpPr>
          <p:nvPr/>
        </p:nvSpPr>
        <p:spPr bwMode="auto">
          <a:xfrm>
            <a:off x="4800600" y="4038759"/>
            <a:ext cx="36576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None/>
              <a:defRPr sz="2000" b="0" kern="12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None/>
              <a:defRPr sz="2000" b="1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914400" indent="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None/>
              <a:defRPr sz="1800" b="1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371600" indent="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None/>
              <a:defRPr sz="1600" b="1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1828800" indent="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None/>
              <a:defRPr sz="1600" b="1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18" name="Content Placeholder 14"/>
          <p:cNvSpPr txBox="1">
            <a:spLocks/>
          </p:cNvSpPr>
          <p:nvPr/>
        </p:nvSpPr>
        <p:spPr bwMode="auto">
          <a:xfrm>
            <a:off x="4800600" y="4724241"/>
            <a:ext cx="3657600" cy="106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Char char="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Char char="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Correlate external dynamic pressure with internal variables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  <p:bldP spid="14" grpId="0" uiExpand="1" build="p"/>
      <p:bldP spid="15" grpId="0" uiExpand="1" build="p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I: Preliminary Research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Physical Experiment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Computer Model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Preliminary data acquisition with microphones </a:t>
            </a:r>
            <a:endParaRPr lang="en-US" dirty="0"/>
          </a:p>
          <a:p>
            <a:r>
              <a:rPr lang="en-US" dirty="0" smtClean="0"/>
              <a:t>Determine the signal resolution required to measure blast</a:t>
            </a:r>
          </a:p>
          <a:p>
            <a:r>
              <a:rPr lang="en-US" dirty="0" smtClean="0"/>
              <a:t>Establish maximum external pressure  produced by pressure chamber</a:t>
            </a:r>
          </a:p>
          <a:p>
            <a:pPr marL="6985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Learn how to use ANSYS modeling software</a:t>
            </a:r>
          </a:p>
          <a:p>
            <a:r>
              <a:rPr lang="en-US" dirty="0" smtClean="0"/>
              <a:t>Analyze effects of model properties on simulation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Skin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Skull Density</a:t>
            </a:r>
          </a:p>
        </p:txBody>
      </p:sp>
    </p:spTree>
    <p:extLst>
      <p:ext uri="{BB962C8B-B14F-4D97-AF65-F5344CB8AC3E}">
        <p14:creationId xmlns:p14="http://schemas.microsoft.com/office/powerpoint/2010/main" val="334095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uiExpand="1" build="p"/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Phase I: Blast Localization &amp; Model Verification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Physical</a:t>
            </a:r>
            <a:r>
              <a:rPr lang="en-US" baseline="0" dirty="0" smtClean="0"/>
              <a:t> </a:t>
            </a:r>
            <a:r>
              <a:rPr lang="en-US" dirty="0" smtClean="0"/>
              <a:t>Experiment</a:t>
            </a:r>
            <a:endParaRPr lang="en-US" baseline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Computer Model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Construction</a:t>
            </a:r>
            <a:r>
              <a:rPr lang="en-US" baseline="0" dirty="0" smtClean="0"/>
              <a:t> of headform</a:t>
            </a:r>
          </a:p>
          <a:p>
            <a:r>
              <a:rPr lang="en-US" dirty="0" smtClean="0"/>
              <a:t>Build data acquisition circuits</a:t>
            </a:r>
          </a:p>
          <a:p>
            <a:r>
              <a:rPr lang="en-US" dirty="0" smtClean="0"/>
              <a:t>Integrate sensors and helmet for experiments</a:t>
            </a:r>
          </a:p>
          <a:p>
            <a:r>
              <a:rPr lang="en-US" dirty="0" smtClean="0"/>
              <a:t>Localize blast using sensor readings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With helmet</a:t>
            </a: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With helmet and </a:t>
            </a:r>
            <a:r>
              <a:rPr lang="en-US" dirty="0" err="1" smtClean="0">
                <a:solidFill>
                  <a:schemeClr val="tx1">
                    <a:lumMod val="85000"/>
                  </a:schemeClr>
                </a:solidFill>
              </a:rPr>
              <a:t>headform</a:t>
            </a:r>
            <a:endParaRPr lang="en-US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Run ANSYS simulations corresponding to the physical experiments</a:t>
            </a:r>
          </a:p>
          <a:p>
            <a:r>
              <a:rPr lang="en-US" dirty="0" smtClean="0"/>
              <a:t>Correlate the exterior pressures from the physical and computer models</a:t>
            </a:r>
          </a:p>
          <a:p>
            <a:r>
              <a:rPr lang="en-US" dirty="0" smtClean="0"/>
              <a:t>Rectify the discrepancies between data</a:t>
            </a:r>
          </a:p>
        </p:txBody>
      </p:sp>
    </p:spTree>
    <p:extLst>
      <p:ext uri="{BB962C8B-B14F-4D97-AF65-F5344CB8AC3E}">
        <p14:creationId xmlns:p14="http://schemas.microsoft.com/office/powerpoint/2010/main" val="376046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uiExpand="1" build="p"/>
      <p:bldP spid="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Phase</a:t>
            </a:r>
            <a:r>
              <a:rPr lang="en-US" baseline="0" dirty="0" smtClean="0"/>
              <a:t> II: </a:t>
            </a:r>
            <a:r>
              <a:rPr lang="en-US" dirty="0" smtClean="0"/>
              <a:t>Data Collection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Physical Experiment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Computer Model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Distances: 1.0m and 1.5m</a:t>
            </a:r>
          </a:p>
          <a:p>
            <a:r>
              <a:rPr lang="en-US" dirty="0" smtClean="0"/>
              <a:t>Orientations:  90</a:t>
            </a:r>
            <a:r>
              <a:rPr lang="en-US" dirty="0" smtClean="0">
                <a:cs typeface="Calibri"/>
              </a:rPr>
              <a:t>°180°270°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Run simulations corresponding to each physical </a:t>
            </a:r>
            <a:r>
              <a:rPr lang="en-US" dirty="0" smtClean="0"/>
              <a:t>experiment</a:t>
            </a:r>
            <a:endParaRPr lang="en-US" dirty="0"/>
          </a:p>
          <a:p>
            <a:r>
              <a:rPr lang="en-US" dirty="0"/>
              <a:t>Convert output to the proper format for correlation</a:t>
            </a:r>
          </a:p>
          <a:p>
            <a:endParaRPr lang="en-US" dirty="0"/>
          </a:p>
        </p:txBody>
      </p:sp>
      <p:pic>
        <p:nvPicPr>
          <p:cNvPr id="2051" name="Picture 3" descr="C:\Users\Jon Henricks\Desktop\New folder\IMAG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458699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C:\Users\Jon Henricks\Desktop\New folder\IMAG0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457" y="3820619"/>
            <a:ext cx="2767646" cy="1655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50025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3" grpId="0" uiExpand="1" build="p"/>
      <p:bldP spid="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iii:  Data Analysis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 smtClean="0"/>
              <a:t>Correlate physical and computer models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ressure</a:t>
            </a:r>
            <a:r>
              <a:rPr lang="en-US" baseline="0" dirty="0" smtClean="0"/>
              <a:t> from </a:t>
            </a:r>
            <a:r>
              <a:rPr lang="en-US" dirty="0" smtClean="0"/>
              <a:t>physical model</a:t>
            </a:r>
            <a:endParaRPr lang="en-US" baseline="0" dirty="0" smtClean="0"/>
          </a:p>
          <a:p>
            <a:pPr lvl="1"/>
            <a:r>
              <a:rPr lang="en-US" dirty="0"/>
              <a:t>P</a:t>
            </a:r>
            <a:r>
              <a:rPr lang="en-US" baseline="0" dirty="0" smtClean="0"/>
              <a:t>ressures, strain rates and </a:t>
            </a:r>
            <a:r>
              <a:rPr lang="en-US" dirty="0"/>
              <a:t>accelerations </a:t>
            </a:r>
            <a:r>
              <a:rPr lang="en-US" dirty="0" smtClean="0"/>
              <a:t>from computer model</a:t>
            </a:r>
          </a:p>
          <a:p>
            <a:r>
              <a:rPr lang="en-US" baseline="0" dirty="0" smtClean="0"/>
              <a:t>D</a:t>
            </a:r>
            <a:r>
              <a:rPr lang="en-US" dirty="0" smtClean="0"/>
              <a:t>etermine which external locations best predict the internal factors</a:t>
            </a:r>
            <a:endParaRPr lang="en-US" baseline="0" dirty="0" smtClean="0"/>
          </a:p>
        </p:txBody>
      </p:sp>
      <p:pic>
        <p:nvPicPr>
          <p:cNvPr id="5" name="mmc1.mpg">
            <a:hlinkClick r:id="" action="ppaction://media"/>
          </p:cNvPr>
          <p:cNvPicPr>
            <a:picLocks noGrp="1" noChangeAspect="1"/>
          </p:cNvPicPr>
          <p:nvPr>
            <p:ph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00600" y="1862138"/>
            <a:ext cx="3656013" cy="322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5029200" y="526315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Moore et. al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62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6" grpId="0" uiExpand="1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Experiment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Headform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Data Acquisition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5814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Scalp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Insignificant effects on pressure distribution</a:t>
            </a:r>
          </a:p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Skull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Rapid </a:t>
            </a:r>
            <a:r>
              <a:rPr lang="en-US" dirty="0" smtClean="0">
                <a:solidFill>
                  <a:schemeClr val="tx1"/>
                </a:solidFill>
              </a:rPr>
              <a:t>prototyped polyurethane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Density: 1.17-1.18 g/cm</a:t>
            </a:r>
            <a:r>
              <a:rPr lang="en-US" baseline="30000" dirty="0" smtClean="0">
                <a:solidFill>
                  <a:schemeClr val="tx1"/>
                </a:solidFill>
              </a:rPr>
              <a:t>3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Brain &amp; CSF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Siligard</a:t>
            </a:r>
            <a:r>
              <a:rPr lang="en-US" dirty="0" smtClean="0">
                <a:solidFill>
                  <a:schemeClr val="tx1"/>
                </a:solidFill>
              </a:rPr>
              <a:t> ® 527 A&amp;B Silicone gel</a:t>
            </a:r>
          </a:p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Support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Tripod mounted head and helmet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810000"/>
          </a:xfrm>
        </p:spPr>
        <p:txBody>
          <a:bodyPr/>
          <a:lstStyle/>
          <a:p>
            <a:pPr>
              <a:buClr>
                <a:srgbClr val="F28A00"/>
              </a:buClr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Sensors</a:t>
            </a:r>
          </a:p>
          <a:p>
            <a:pPr lvl="1">
              <a:buClr>
                <a:srgbClr val="F28A00"/>
              </a:buClr>
            </a:pPr>
            <a:r>
              <a:rPr lang="en-US" dirty="0" smtClean="0">
                <a:solidFill>
                  <a:schemeClr val="tx1"/>
                </a:solidFill>
              </a:rPr>
              <a:t>Condenser Microphones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Piezoelectric</a:t>
            </a:r>
          </a:p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Data acquisition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NI </a:t>
            </a:r>
            <a:r>
              <a:rPr lang="en-US" dirty="0">
                <a:solidFill>
                  <a:schemeClr val="tx1"/>
                </a:solidFill>
              </a:rPr>
              <a:t>9223 DAQ</a:t>
            </a:r>
          </a:p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Signal conditioning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4-Channel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 MS/s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sample rate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Data recording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LABVIEW software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5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uiExpand="1" build="p"/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AnSYS</a:t>
            </a:r>
            <a:r>
              <a:rPr lang="en-US" dirty="0" smtClean="0"/>
              <a:t> Modeling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Finite Element Model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5257798" cy="1211943"/>
          </a:xfrm>
        </p:spPr>
        <p:txBody>
          <a:bodyPr/>
          <a:lstStyle/>
          <a:p>
            <a:r>
              <a:rPr lang="en-US" dirty="0" smtClean="0"/>
              <a:t>2D mesh and structural properties provided by Dr. </a:t>
            </a:r>
            <a:r>
              <a:rPr lang="en-US" dirty="0" err="1" smtClean="0"/>
              <a:t>Balachandran</a:t>
            </a:r>
            <a:r>
              <a:rPr lang="en-US" dirty="0" smtClean="0"/>
              <a:t> (UMD)</a:t>
            </a:r>
          </a:p>
          <a:p>
            <a:r>
              <a:rPr lang="en-US" dirty="0" smtClean="0"/>
              <a:t>3D mesh provided by David Moore (MIT)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6818" y="914400"/>
            <a:ext cx="2649213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Helmet Fro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513" y="3810000"/>
            <a:ext cx="2975654" cy="1838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3276600"/>
            <a:ext cx="3657600" cy="2111828"/>
          </a:xfrm>
        </p:spPr>
        <p:txBody>
          <a:bodyPr/>
          <a:lstStyle/>
          <a:p>
            <a:r>
              <a:rPr lang="en-US" dirty="0" smtClean="0"/>
              <a:t>Load the model with a point blast </a:t>
            </a:r>
          </a:p>
          <a:p>
            <a:r>
              <a:rPr lang="en-US" dirty="0" smtClean="0"/>
              <a:t>Output pressure, strain rate, and acceleration in brain tissue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83740" y="5686094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Moore et. al 2009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39495" y="3319044"/>
            <a:ext cx="3452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600" dirty="0">
                <a:solidFill>
                  <a:schemeClr val="tx1">
                    <a:lumMod val="75000"/>
                  </a:schemeClr>
                </a:solidFill>
              </a:rPr>
              <a:t>B. Balachandran and M. F. </a:t>
            </a:r>
            <a:r>
              <a:rPr lang="sv-SE" sz="1600" dirty="0" smtClean="0">
                <a:solidFill>
                  <a:schemeClr val="tx1">
                    <a:lumMod val="75000"/>
                  </a:schemeClr>
                </a:solidFill>
              </a:rPr>
              <a:t>Valdez 2010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uiExpand="1" build="p"/>
      <p:bldP spid="8" grpId="0" uiExpand="1" build="p"/>
      <p:bldP spid="10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ANALYSIS 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Space-time Correlation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2 functions,  f (t1) and g(t2),  are correlated over a range of time differences</a:t>
            </a:r>
          </a:p>
          <a:p>
            <a:r>
              <a:rPr lang="en-US" dirty="0" err="1" smtClean="0">
                <a:latin typeface="Calibri"/>
                <a:cs typeface="Calibri"/>
              </a:rPr>
              <a:t>Δt</a:t>
            </a:r>
            <a:r>
              <a:rPr lang="en-US" dirty="0" smtClean="0">
                <a:latin typeface="Calibri"/>
                <a:cs typeface="Calibri"/>
              </a:rPr>
              <a:t> with the highest value of R indicates the closest relationship, establishes time delay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19600" y="2667000"/>
                <a:ext cx="4585101" cy="10738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b="0" i="1" smtClean="0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400" b="0" i="0" smtClean="0">
                                          <a:latin typeface="Cambria Math"/>
                                        </a:rPr>
                                        <m:t>Δ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b="0" i="1" smtClean="0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400" b="0" i="0" smtClean="0">
                                          <a:latin typeface="Cambria Math"/>
                                        </a:rPr>
                                        <m:t>Δ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b="0" i="1" smtClean="0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</m:e>
                          </m:ac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667000"/>
                <a:ext cx="4585101" cy="10738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584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uiExpand="1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Preliminary Analysis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Primary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 smtClean="0"/>
                  <a:t>Verify model:  correlate pressure readings from simulation to the physical experiment</a:t>
                </a:r>
              </a:p>
              <a:p>
                <a:pPr marL="6985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itchFamily="18" charset="0"/>
                            <a:ea typeface="Cambria Math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itchFamily="18" charset="0"/>
                            <a:ea typeface="Cambria Math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itchFamily="18" charset="0"/>
                            <a:ea typeface="Cambria Math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</m:sub>
                    </m:sSub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  <a:ea typeface="Cambria Math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acc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ea typeface="Cambria Math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i="1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ea typeface="Cambria Math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i="1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dirty="0">
                    <a:latin typeface="Cambria Math" pitchFamily="18" charset="0"/>
                    <a:ea typeface="Cambria Math" pitchFamily="18" charset="0"/>
                  </a:rPr>
                  <a:t> </a:t>
                </a:r>
                <a:endParaRPr lang="en-US" dirty="0" smtClean="0">
                  <a:latin typeface="Cambria Math" pitchFamily="18" charset="0"/>
                  <a:ea typeface="Cambria Math" pitchFamily="18" charset="0"/>
                </a:endParaRPr>
              </a:p>
              <a:p>
                <a:r>
                  <a:rPr lang="en-US" dirty="0" smtClean="0"/>
                  <a:t>Localize blast origin:  correlate sensor readings to each other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𝑓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+∆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acc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pPr marL="6985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1500" t="-952" r="-833" b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4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Establish correlation between external and internal variables</a:t>
                </a:r>
              </a:p>
              <a:p>
                <a:pPr lvl="1"/>
                <a:r>
                  <a:rPr lang="en-US" dirty="0" smtClean="0">
                    <a:solidFill>
                      <a:schemeClr val="tx1"/>
                    </a:solidFill>
                  </a:rPr>
                  <a:t>External: pressure from readings of sensors</a:t>
                </a:r>
              </a:p>
              <a:p>
                <a:pPr lvl="1"/>
                <a:r>
                  <a:rPr lang="en-US" dirty="0" smtClean="0">
                    <a:solidFill>
                      <a:schemeClr val="tx1"/>
                    </a:solidFill>
                  </a:rPr>
                  <a:t>Internal: acceleration, strain rate, and pressure from simulation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𝑓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,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𝑔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rPr>
                      <m:t>= 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̅"/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, </m:t>
                                    </m:r>
                                  </m:e>
                                </m:d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+∆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acc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itchFamily="18" charset="0"/>
                                        <a:ea typeface="Cambria Math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sz="2000" dirty="0" smtClean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 rotWithShape="1">
                <a:blip r:embed="rId3"/>
                <a:stretch>
                  <a:fillRect l="-1500" t="-952" r="-3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083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uiExpand="1" build="p"/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400" cap="none" dirty="0" smtClean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5867400" cy="3886200"/>
          </a:xfrm>
        </p:spPr>
        <p:txBody>
          <a:bodyPr/>
          <a:lstStyle/>
          <a:p>
            <a:pPr eaLnBrk="1" hangingPunct="1">
              <a:buFont typeface="Wingdings" charset="2"/>
              <a:buChar char="Ø"/>
            </a:pPr>
            <a:r>
              <a:rPr lang="en-US" sz="2400" dirty="0" smtClean="0"/>
              <a:t>Better understanding of blast related injuries</a:t>
            </a:r>
          </a:p>
          <a:p>
            <a:pPr lvl="1" eaLnBrk="1" hangingPunct="1">
              <a:buFont typeface="Wingdings" charset="2"/>
              <a:buChar char="Ø"/>
            </a:pPr>
            <a:r>
              <a:rPr lang="en-US" sz="2000" dirty="0" smtClean="0"/>
              <a:t>More effective treatment of TBI victims</a:t>
            </a:r>
            <a:endParaRPr lang="en-US" dirty="0" smtClean="0"/>
          </a:p>
          <a:p>
            <a:pPr eaLnBrk="1" hangingPunct="1">
              <a:buFont typeface="Wingdings" charset="2"/>
              <a:buChar char="Ø"/>
            </a:pPr>
            <a:r>
              <a:rPr lang="en-US" sz="2400" dirty="0" smtClean="0"/>
              <a:t>Further research</a:t>
            </a:r>
          </a:p>
          <a:p>
            <a:pPr lvl="1" eaLnBrk="1" hangingPunct="1">
              <a:buFont typeface="Wingdings" charset="2"/>
              <a:buChar char="Ø"/>
            </a:pPr>
            <a:r>
              <a:rPr lang="en-US" sz="2000" dirty="0" smtClean="0"/>
              <a:t>Helmet design</a:t>
            </a:r>
          </a:p>
          <a:p>
            <a:pPr lvl="1" eaLnBrk="1" hangingPunct="1">
              <a:buFont typeface="Wingdings" charset="2"/>
              <a:buChar char="Ø"/>
            </a:pPr>
            <a:r>
              <a:rPr lang="en-US" sz="2000" dirty="0" smtClean="0"/>
              <a:t>Helmet monitoring systems</a:t>
            </a:r>
          </a:p>
          <a:p>
            <a:pPr lvl="1" eaLnBrk="1" hangingPunct="1">
              <a:buFont typeface="Wingdings" charset="2"/>
              <a:buChar char="Ø"/>
            </a:pPr>
            <a:r>
              <a:rPr lang="en-US" sz="2000" dirty="0" smtClean="0"/>
              <a:t>More extensive models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38584886"/>
              </p:ext>
            </p:extLst>
          </p:nvPr>
        </p:nvGraphicFramePr>
        <p:xfrm>
          <a:off x="4800600" y="685800"/>
          <a:ext cx="4758286" cy="477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7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3800" y="190500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313331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Begin Preliminary Research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Collect Necessary Materials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Prepare for Experimentation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038362" y="3313331"/>
            <a:ext cx="3892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Phase 1 - Blast Localization and Model Verification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Phase 2 - Data Collection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Begin Phase 3 - Data Analysis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3124200" y="3313331"/>
            <a:ext cx="2852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Finish experimentation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Draft Literature Review and Thesis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230514" y="3313331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Write Final Literature Review and Thesis Draft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345119" y="3313331"/>
            <a:ext cx="2301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Finish Thesis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Present at Thesis Conference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533400" y="2246531"/>
            <a:ext cx="8382000" cy="1066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259526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Spring 2012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404892" y="2595265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Fall 2012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733800" y="259526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Spring 2013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365368" y="2595265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Fall 2013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781800" y="259526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Spring 2014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5" presetClass="emph" presetSubtype="0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4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54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5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7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5" grpId="0" animBg="1"/>
      <p:bldP spid="7" grpId="0"/>
      <p:bldP spid="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109517"/>
            <a:ext cx="4648200" cy="7100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Content Placeholder 4"/>
          <p:cNvSpPr>
            <a:spLocks noGrp="1"/>
          </p:cNvSpPr>
          <p:nvPr>
            <p:ph idx="1"/>
          </p:nvPr>
        </p:nvSpPr>
        <p:spPr>
          <a:xfrm>
            <a:off x="685800" y="381000"/>
            <a:ext cx="7772400" cy="5029200"/>
          </a:xfrm>
        </p:spPr>
        <p:txBody>
          <a:bodyPr/>
          <a:lstStyle/>
          <a:p>
            <a:pPr marL="68263" indent="0" eaLnBrk="1" hangingPunct="1">
              <a:buFont typeface="Wingdings 3" charset="2"/>
              <a:buNone/>
            </a:pPr>
            <a:r>
              <a:rPr lang="en-US" sz="4000" dirty="0" smtClean="0"/>
              <a:t>A special thanks to:</a:t>
            </a:r>
          </a:p>
          <a:p>
            <a:pPr marL="68263" indent="0" eaLnBrk="1" hangingPunct="1">
              <a:buFont typeface="Wingdings 3" charset="2"/>
              <a:buNone/>
            </a:pPr>
            <a:endParaRPr lang="en-US" sz="800" dirty="0" smtClean="0"/>
          </a:p>
          <a:p>
            <a:pPr lvl="1" eaLnBrk="1" hangingPunct="1"/>
            <a:r>
              <a:rPr lang="en-US" sz="2800" dirty="0" smtClean="0"/>
              <a:t>Dr. Miao Yu, our awesome mentor</a:t>
            </a:r>
          </a:p>
          <a:p>
            <a:pPr lvl="1" eaLnBrk="1" hangingPunct="1"/>
            <a:r>
              <a:rPr lang="en-US" sz="2800" dirty="0" smtClean="0"/>
              <a:t>Dr</a:t>
            </a:r>
            <a:r>
              <a:rPr lang="en-US" sz="2800" dirty="0"/>
              <a:t>. </a:t>
            </a:r>
            <a:r>
              <a:rPr lang="en-US" sz="2800" dirty="0" err="1"/>
              <a:t>Balakumar</a:t>
            </a:r>
            <a:r>
              <a:rPr lang="en-US" sz="2800" dirty="0"/>
              <a:t> </a:t>
            </a:r>
            <a:r>
              <a:rPr lang="en-US" sz="2800" dirty="0" smtClean="0"/>
              <a:t>Balachandran, our expert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1" eaLnBrk="1" hangingPunct="1"/>
            <a:r>
              <a:rPr lang="en-US" sz="2800" dirty="0" err="1" smtClean="0"/>
              <a:t>Nedelina</a:t>
            </a:r>
            <a:r>
              <a:rPr lang="en-US" sz="2800" dirty="0" smtClean="0"/>
              <a:t> </a:t>
            </a:r>
            <a:r>
              <a:rPr lang="en-US" sz="2800" dirty="0" err="1" smtClean="0"/>
              <a:t>Tchangalova</a:t>
            </a:r>
            <a:r>
              <a:rPr lang="en-US" sz="2800" dirty="0" smtClean="0"/>
              <a:t>, our librarian</a:t>
            </a:r>
          </a:p>
          <a:p>
            <a:pPr lvl="1" eaLnBrk="1" hangingPunct="1"/>
            <a:r>
              <a:rPr lang="en-US" sz="2800" dirty="0" smtClean="0"/>
              <a:t>Dr. Wallace</a:t>
            </a:r>
          </a:p>
          <a:p>
            <a:pPr lvl="1" eaLnBrk="1" hangingPunct="1"/>
            <a:r>
              <a:rPr lang="en-US" sz="2800" dirty="0" smtClean="0"/>
              <a:t>Dr. Thomas</a:t>
            </a:r>
          </a:p>
          <a:p>
            <a:pPr lvl="1" eaLnBrk="1" hangingPunct="1"/>
            <a:r>
              <a:rPr lang="en-US" sz="2800" dirty="0" smtClean="0"/>
              <a:t>Heather Creek</a:t>
            </a:r>
          </a:p>
          <a:p>
            <a:pPr lvl="1" eaLnBrk="1" hangingPunct="1"/>
            <a:r>
              <a:rPr lang="en-US" sz="2800" dirty="0" smtClean="0"/>
              <a:t>Gemstone Staff</a:t>
            </a:r>
          </a:p>
          <a:p>
            <a:pPr marL="68263" indent="0" eaLnBrk="1" hangingPunct="1">
              <a:buFont typeface="Wingdings 3" charset="2"/>
              <a:buNone/>
            </a:pPr>
            <a:r>
              <a:rPr lang="en-US" sz="4000" dirty="0" smtClean="0"/>
              <a:t>Any questions or comments?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rban Pop">
  <a:themeElements>
    <a:clrScheme name="Custom 13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E28D10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2031</TotalTime>
  <Words>1481</Words>
  <Application>Microsoft Office PowerPoint</Application>
  <PresentationFormat>On-screen Show (4:3)</PresentationFormat>
  <Paragraphs>212</Paragraphs>
  <Slides>20</Slides>
  <Notes>11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Urban Pop</vt:lpstr>
      <vt:lpstr>TEAM BLAST</vt:lpstr>
      <vt:lpstr>MOTIVATION</vt:lpstr>
      <vt:lpstr>Mechanism of Blast-Related TBI</vt:lpstr>
      <vt:lpstr>LITERATURE REVIEW</vt:lpstr>
      <vt:lpstr>Literature Review: Headform</vt:lpstr>
      <vt:lpstr>PROBLEM</vt:lpstr>
      <vt:lpstr>RESEARCH QUESTION</vt:lpstr>
      <vt:lpstr>HYPOTHESIS</vt:lpstr>
      <vt:lpstr>METHODOLOGY</vt:lpstr>
      <vt:lpstr>Phase I: Preliminary Research</vt:lpstr>
      <vt:lpstr>Phase I: Blast Localization &amp; Model Verification</vt:lpstr>
      <vt:lpstr>Phase II: Data Collection</vt:lpstr>
      <vt:lpstr>Phase iii:  Data Analysis</vt:lpstr>
      <vt:lpstr>Physical Experiment</vt:lpstr>
      <vt:lpstr>AnSYS Modeling</vt:lpstr>
      <vt:lpstr>Data ANALYSIS </vt:lpstr>
      <vt:lpstr>Data ANALYSIS</vt:lpstr>
      <vt:lpstr>IMPLICATIONS</vt:lpstr>
      <vt:lpstr>Timeline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CRASH</dc:title>
  <dc:creator>Wind Group</dc:creator>
  <cp:lastModifiedBy>Jon Henricks</cp:lastModifiedBy>
  <cp:revision>200</cp:revision>
  <cp:lastPrinted>2011-11-05T20:22:49Z</cp:lastPrinted>
  <dcterms:created xsi:type="dcterms:W3CDTF">2011-11-06T16:30:59Z</dcterms:created>
  <dcterms:modified xsi:type="dcterms:W3CDTF">2012-03-28T05:17:17Z</dcterms:modified>
</cp:coreProperties>
</file>