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7" r:id="rId2"/>
  </p:sldIdLst>
  <p:sldSz cx="27432000" cy="21945600"/>
  <p:notesSz cx="7315200" cy="9601200"/>
  <p:defaultTextStyle>
    <a:defPPr>
      <a:defRPr lang="en-US"/>
    </a:defPPr>
    <a:lvl1pPr marL="0" algn="l" defTabSz="3135020" rtl="0" eaLnBrk="1" latinLnBrk="0" hangingPunct="1">
      <a:defRPr sz="6200" kern="1200">
        <a:solidFill>
          <a:schemeClr val="tx1"/>
        </a:solidFill>
        <a:latin typeface="+mn-lt"/>
        <a:ea typeface="+mn-ea"/>
        <a:cs typeface="+mn-cs"/>
      </a:defRPr>
    </a:lvl1pPr>
    <a:lvl2pPr marL="1567510" algn="l" defTabSz="3135020" rtl="0" eaLnBrk="1" latinLnBrk="0" hangingPunct="1">
      <a:defRPr sz="6200" kern="1200">
        <a:solidFill>
          <a:schemeClr val="tx1"/>
        </a:solidFill>
        <a:latin typeface="+mn-lt"/>
        <a:ea typeface="+mn-ea"/>
        <a:cs typeface="+mn-cs"/>
      </a:defRPr>
    </a:lvl2pPr>
    <a:lvl3pPr marL="3135020" algn="l" defTabSz="3135020" rtl="0" eaLnBrk="1" latinLnBrk="0" hangingPunct="1">
      <a:defRPr sz="6200" kern="1200">
        <a:solidFill>
          <a:schemeClr val="tx1"/>
        </a:solidFill>
        <a:latin typeface="+mn-lt"/>
        <a:ea typeface="+mn-ea"/>
        <a:cs typeface="+mn-cs"/>
      </a:defRPr>
    </a:lvl3pPr>
    <a:lvl4pPr marL="4702531" algn="l" defTabSz="3135020" rtl="0" eaLnBrk="1" latinLnBrk="0" hangingPunct="1">
      <a:defRPr sz="6200" kern="1200">
        <a:solidFill>
          <a:schemeClr val="tx1"/>
        </a:solidFill>
        <a:latin typeface="+mn-lt"/>
        <a:ea typeface="+mn-ea"/>
        <a:cs typeface="+mn-cs"/>
      </a:defRPr>
    </a:lvl4pPr>
    <a:lvl5pPr marL="6270041" algn="l" defTabSz="3135020" rtl="0" eaLnBrk="1" latinLnBrk="0" hangingPunct="1">
      <a:defRPr sz="6200" kern="1200">
        <a:solidFill>
          <a:schemeClr val="tx1"/>
        </a:solidFill>
        <a:latin typeface="+mn-lt"/>
        <a:ea typeface="+mn-ea"/>
        <a:cs typeface="+mn-cs"/>
      </a:defRPr>
    </a:lvl5pPr>
    <a:lvl6pPr marL="7837551" algn="l" defTabSz="3135020" rtl="0" eaLnBrk="1" latinLnBrk="0" hangingPunct="1">
      <a:defRPr sz="6200" kern="1200">
        <a:solidFill>
          <a:schemeClr val="tx1"/>
        </a:solidFill>
        <a:latin typeface="+mn-lt"/>
        <a:ea typeface="+mn-ea"/>
        <a:cs typeface="+mn-cs"/>
      </a:defRPr>
    </a:lvl6pPr>
    <a:lvl7pPr marL="9405061" algn="l" defTabSz="3135020" rtl="0" eaLnBrk="1" latinLnBrk="0" hangingPunct="1">
      <a:defRPr sz="6200" kern="1200">
        <a:solidFill>
          <a:schemeClr val="tx1"/>
        </a:solidFill>
        <a:latin typeface="+mn-lt"/>
        <a:ea typeface="+mn-ea"/>
        <a:cs typeface="+mn-cs"/>
      </a:defRPr>
    </a:lvl7pPr>
    <a:lvl8pPr marL="10972571" algn="l" defTabSz="3135020" rtl="0" eaLnBrk="1" latinLnBrk="0" hangingPunct="1">
      <a:defRPr sz="6200" kern="1200">
        <a:solidFill>
          <a:schemeClr val="tx1"/>
        </a:solidFill>
        <a:latin typeface="+mn-lt"/>
        <a:ea typeface="+mn-ea"/>
        <a:cs typeface="+mn-cs"/>
      </a:defRPr>
    </a:lvl8pPr>
    <a:lvl9pPr marL="12540082" algn="l" defTabSz="3135020" rtl="0" eaLnBrk="1" latinLnBrk="0" hangingPunct="1">
      <a:defRPr sz="62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7B7"/>
    <a:srgbClr val="FA6A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147" autoAdjust="0"/>
    <p:restoredTop sz="94849" autoAdjust="0"/>
  </p:normalViewPr>
  <p:slideViewPr>
    <p:cSldViewPr>
      <p:cViewPr>
        <p:scale>
          <a:sx n="30" d="100"/>
          <a:sy n="30" d="100"/>
        </p:scale>
        <p:origin x="-1128" y="192"/>
      </p:cViewPr>
      <p:guideLst>
        <p:guide orient="horz" pos="6912"/>
        <p:guide pos="8640"/>
      </p:guideLst>
    </p:cSldViewPr>
  </p:slideViewPr>
  <p:notesTextViewPr>
    <p:cViewPr>
      <p:scale>
        <a:sx n="100" d="100"/>
        <a:sy n="100" d="100"/>
      </p:scale>
      <p:origin x="0" y="42"/>
    </p:cViewPr>
  </p:notesTextViewPr>
  <p:sorterViewPr>
    <p:cViewPr>
      <p:scale>
        <a:sx n="100" d="100"/>
        <a:sy n="100" d="100"/>
      </p:scale>
      <p:origin x="0" y="0"/>
    </p:cViewPr>
  </p:sorterViewPr>
  <p:gridSpacing cx="36004" cy="36004"/>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A277DDAA-DF4C-41F3-A8BD-84C0CCF662FA}" type="datetimeFigureOut">
              <a:rPr lang="en-US" smtClean="0"/>
              <a:pPr/>
              <a:t>4/21/2013</a:t>
            </a:fld>
            <a:endParaRPr lang="en-US"/>
          </a:p>
        </p:txBody>
      </p:sp>
      <p:sp>
        <p:nvSpPr>
          <p:cNvPr id="4" name="Slide Image Placeholder 3"/>
          <p:cNvSpPr>
            <a:spLocks noGrp="1" noRot="1" noChangeAspect="1"/>
          </p:cNvSpPr>
          <p:nvPr>
            <p:ph type="sldImg" idx="2"/>
          </p:nvPr>
        </p:nvSpPr>
        <p:spPr>
          <a:xfrm>
            <a:off x="1406525" y="720725"/>
            <a:ext cx="450215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68D9F8C3-B460-497A-BB94-7E4250EF64B3}" type="slidenum">
              <a:rPr lang="en-US" smtClean="0"/>
              <a:pPr/>
              <a:t>‹#›</a:t>
            </a:fld>
            <a:endParaRPr lang="en-US"/>
          </a:p>
        </p:txBody>
      </p:sp>
    </p:spTree>
    <p:extLst>
      <p:ext uri="{BB962C8B-B14F-4D97-AF65-F5344CB8AC3E}">
        <p14:creationId xmlns:p14="http://schemas.microsoft.com/office/powerpoint/2010/main" val="2490223563"/>
      </p:ext>
    </p:extLst>
  </p:cSld>
  <p:clrMap bg1="lt1" tx1="dk1" bg2="lt2" tx2="dk2" accent1="accent1" accent2="accent2" accent3="accent3" accent4="accent4" accent5="accent5" accent6="accent6" hlink="hlink" folHlink="folHlink"/>
  <p:notesStyle>
    <a:lvl1pPr marL="0" algn="l" defTabSz="3135020" rtl="0" eaLnBrk="1" latinLnBrk="0" hangingPunct="1">
      <a:defRPr sz="4100" kern="1200">
        <a:solidFill>
          <a:schemeClr val="tx1"/>
        </a:solidFill>
        <a:latin typeface="+mn-lt"/>
        <a:ea typeface="+mn-ea"/>
        <a:cs typeface="+mn-cs"/>
      </a:defRPr>
    </a:lvl1pPr>
    <a:lvl2pPr marL="1567510" algn="l" defTabSz="3135020" rtl="0" eaLnBrk="1" latinLnBrk="0" hangingPunct="1">
      <a:defRPr sz="4100" kern="1200">
        <a:solidFill>
          <a:schemeClr val="tx1"/>
        </a:solidFill>
        <a:latin typeface="+mn-lt"/>
        <a:ea typeface="+mn-ea"/>
        <a:cs typeface="+mn-cs"/>
      </a:defRPr>
    </a:lvl2pPr>
    <a:lvl3pPr marL="3135020" algn="l" defTabSz="3135020" rtl="0" eaLnBrk="1" latinLnBrk="0" hangingPunct="1">
      <a:defRPr sz="4100" kern="1200">
        <a:solidFill>
          <a:schemeClr val="tx1"/>
        </a:solidFill>
        <a:latin typeface="+mn-lt"/>
        <a:ea typeface="+mn-ea"/>
        <a:cs typeface="+mn-cs"/>
      </a:defRPr>
    </a:lvl3pPr>
    <a:lvl4pPr marL="4702531" algn="l" defTabSz="3135020" rtl="0" eaLnBrk="1" latinLnBrk="0" hangingPunct="1">
      <a:defRPr sz="4100" kern="1200">
        <a:solidFill>
          <a:schemeClr val="tx1"/>
        </a:solidFill>
        <a:latin typeface="+mn-lt"/>
        <a:ea typeface="+mn-ea"/>
        <a:cs typeface="+mn-cs"/>
      </a:defRPr>
    </a:lvl4pPr>
    <a:lvl5pPr marL="6270041" algn="l" defTabSz="3135020" rtl="0" eaLnBrk="1" latinLnBrk="0" hangingPunct="1">
      <a:defRPr sz="4100" kern="1200">
        <a:solidFill>
          <a:schemeClr val="tx1"/>
        </a:solidFill>
        <a:latin typeface="+mn-lt"/>
        <a:ea typeface="+mn-ea"/>
        <a:cs typeface="+mn-cs"/>
      </a:defRPr>
    </a:lvl5pPr>
    <a:lvl6pPr marL="7837551" algn="l" defTabSz="3135020" rtl="0" eaLnBrk="1" latinLnBrk="0" hangingPunct="1">
      <a:defRPr sz="4100" kern="1200">
        <a:solidFill>
          <a:schemeClr val="tx1"/>
        </a:solidFill>
        <a:latin typeface="+mn-lt"/>
        <a:ea typeface="+mn-ea"/>
        <a:cs typeface="+mn-cs"/>
      </a:defRPr>
    </a:lvl6pPr>
    <a:lvl7pPr marL="9405061" algn="l" defTabSz="3135020" rtl="0" eaLnBrk="1" latinLnBrk="0" hangingPunct="1">
      <a:defRPr sz="4100" kern="1200">
        <a:solidFill>
          <a:schemeClr val="tx1"/>
        </a:solidFill>
        <a:latin typeface="+mn-lt"/>
        <a:ea typeface="+mn-ea"/>
        <a:cs typeface="+mn-cs"/>
      </a:defRPr>
    </a:lvl7pPr>
    <a:lvl8pPr marL="10972571" algn="l" defTabSz="3135020" rtl="0" eaLnBrk="1" latinLnBrk="0" hangingPunct="1">
      <a:defRPr sz="4100" kern="1200">
        <a:solidFill>
          <a:schemeClr val="tx1"/>
        </a:solidFill>
        <a:latin typeface="+mn-lt"/>
        <a:ea typeface="+mn-ea"/>
        <a:cs typeface="+mn-cs"/>
      </a:defRPr>
    </a:lvl8pPr>
    <a:lvl9pPr marL="12540082" algn="l" defTabSz="3135020"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6525" y="720725"/>
            <a:ext cx="4502150" cy="3600450"/>
          </a:xfrm>
        </p:spPr>
      </p:sp>
      <p:sp>
        <p:nvSpPr>
          <p:cNvPr id="3" name="Notes Placeholder 2"/>
          <p:cNvSpPr>
            <a:spLocks noGrp="1"/>
          </p:cNvSpPr>
          <p:nvPr>
            <p:ph type="body" idx="1"/>
          </p:nvPr>
        </p:nvSpPr>
        <p:spPr/>
        <p:txBody>
          <a:bodyPr/>
          <a:lstStyle/>
          <a:p>
            <a:pPr defTabSz="3314030">
              <a:defRPr/>
            </a:pPr>
            <a:r>
              <a:rPr lang="en-US" baseline="0" dirty="0" smtClean="0"/>
              <a:t>FOR NEXT POSTER</a:t>
            </a:r>
          </a:p>
          <a:p>
            <a:pPr defTabSz="3314030">
              <a:defRPr/>
            </a:pPr>
            <a:r>
              <a:rPr lang="en-US" i="1" baseline="0" dirty="0" smtClean="0"/>
              <a:t>Device</a:t>
            </a:r>
          </a:p>
          <a:p>
            <a:pPr defTabSz="3314030">
              <a:defRPr/>
            </a:pPr>
            <a:r>
              <a:rPr lang="en-US" baseline="0" dirty="0" smtClean="0"/>
              <a:t>-add in graphs of voltage (DC offset, 50% duty cycle, </a:t>
            </a:r>
            <a:r>
              <a:rPr lang="en-US" baseline="0" dirty="0" err="1" smtClean="0"/>
              <a:t>etc</a:t>
            </a:r>
            <a:r>
              <a:rPr lang="en-US" baseline="0" dirty="0" smtClean="0"/>
              <a:t>): explain, positive field </a:t>
            </a:r>
            <a:r>
              <a:rPr lang="en-US" baseline="0" dirty="0" smtClean="0">
                <a:sym typeface="Wingdings" pitchFamily="2" charset="2"/>
              </a:rPr>
              <a:t> junior colloquia slides</a:t>
            </a:r>
            <a:endParaRPr lang="en-US" baseline="0" dirty="0" smtClean="0"/>
          </a:p>
          <a:p>
            <a:pPr defTabSz="3314030">
              <a:defRPr/>
            </a:pPr>
            <a:r>
              <a:rPr lang="en-US" baseline="0" dirty="0" smtClean="0"/>
              <a:t>-cell diagrams?: membrane potential, effect of field on membrane potential. Don’t talk about charge on cell because net charge on cell is negative (CHECK THIS)</a:t>
            </a:r>
          </a:p>
          <a:p>
            <a:pPr defTabSz="3314030">
              <a:defRPr/>
            </a:pPr>
            <a:r>
              <a:rPr lang="en-US" baseline="0" dirty="0" smtClean="0"/>
              <a:t>***there is a field in biomaterials where you make cells positively charged…. So be careful in talking about overall cell field</a:t>
            </a:r>
          </a:p>
          <a:p>
            <a:pPr defTabSz="3314030">
              <a:defRPr/>
            </a:pPr>
            <a:r>
              <a:rPr lang="en-US" baseline="0" dirty="0" smtClean="0"/>
              <a:t>-radial field: if linear is constant voltage, determine voltages for radial setup (gradient, </a:t>
            </a:r>
            <a:r>
              <a:rPr lang="en-US" baseline="0" dirty="0" err="1" smtClean="0"/>
              <a:t>etc</a:t>
            </a:r>
            <a:r>
              <a:rPr lang="en-US" baseline="0" dirty="0" smtClean="0"/>
              <a:t> </a:t>
            </a:r>
            <a:r>
              <a:rPr lang="en-US" baseline="0" dirty="0" err="1" smtClean="0"/>
              <a:t>etc</a:t>
            </a:r>
            <a:r>
              <a:rPr lang="en-US" baseline="0" dirty="0" smtClean="0"/>
              <a:t>)</a:t>
            </a:r>
          </a:p>
          <a:p>
            <a:pPr defTabSz="3314030">
              <a:defRPr/>
            </a:pPr>
            <a:endParaRPr lang="en-US" dirty="0" smtClean="0"/>
          </a:p>
          <a:p>
            <a:pPr defTabSz="3314030">
              <a:defRPr/>
            </a:pPr>
            <a:r>
              <a:rPr lang="en-US" i="1" dirty="0" smtClean="0"/>
              <a:t>Migration</a:t>
            </a:r>
          </a:p>
          <a:p>
            <a:pPr defTabSz="3314030">
              <a:defRPr/>
            </a:pPr>
            <a:r>
              <a:rPr lang="en-US" i="0" dirty="0" smtClean="0"/>
              <a:t>-show expected migration</a:t>
            </a:r>
            <a:r>
              <a:rPr lang="en-US" i="0" baseline="0" dirty="0" smtClean="0"/>
              <a:t> movement in cell migration pictures (Experimental Setup)</a:t>
            </a:r>
          </a:p>
          <a:p>
            <a:pPr defTabSz="3314030">
              <a:defRPr/>
            </a:pPr>
            <a:r>
              <a:rPr lang="en-US" i="0" baseline="0" dirty="0" smtClean="0"/>
              <a:t>-maybe graph migration rates also</a:t>
            </a:r>
          </a:p>
          <a:p>
            <a:pPr defTabSz="3314030">
              <a:defRPr/>
            </a:pPr>
            <a:endParaRPr lang="en-US" i="0" baseline="0" dirty="0" smtClean="0"/>
          </a:p>
          <a:p>
            <a:pPr defTabSz="3314030">
              <a:defRPr/>
            </a:pPr>
            <a:r>
              <a:rPr lang="en-US" i="1" baseline="0" dirty="0" smtClean="0"/>
              <a:t>Stat Analysis</a:t>
            </a:r>
          </a:p>
          <a:p>
            <a:pPr defTabSz="3314030">
              <a:defRPr/>
            </a:pPr>
            <a:r>
              <a:rPr lang="en-US" i="0" dirty="0" smtClean="0"/>
              <a:t>-if nothing is statistically significant, find trends (increasing voltage decreases</a:t>
            </a:r>
            <a:r>
              <a:rPr lang="en-US" i="0" baseline="0" dirty="0" smtClean="0"/>
              <a:t> migration distance). Some evidence of lower voltages increasing migration from control</a:t>
            </a:r>
          </a:p>
          <a:p>
            <a:pPr defTabSz="3314030">
              <a:defRPr/>
            </a:pPr>
            <a:r>
              <a:rPr lang="en-US" i="0" dirty="0" smtClean="0"/>
              <a:t>-1 V not stat significant</a:t>
            </a:r>
          </a:p>
          <a:p>
            <a:pPr defTabSz="3314030">
              <a:defRPr/>
            </a:pPr>
            <a:r>
              <a:rPr lang="en-US" i="0" dirty="0" smtClean="0"/>
              <a:t>***</a:t>
            </a:r>
          </a:p>
          <a:p>
            <a:pPr defTabSz="3314030">
              <a:defRPr/>
            </a:pPr>
            <a:r>
              <a:rPr lang="en-US" i="0" dirty="0" smtClean="0"/>
              <a:t>-n=45</a:t>
            </a:r>
            <a:r>
              <a:rPr lang="en-US" i="0" baseline="0" dirty="0" smtClean="0"/>
              <a:t> for </a:t>
            </a:r>
            <a:r>
              <a:rPr lang="en-US" i="0" baseline="0" dirty="0" err="1" smtClean="0"/>
              <a:t>exp</a:t>
            </a:r>
            <a:endParaRPr lang="en-US" i="0" baseline="0" dirty="0" smtClean="0"/>
          </a:p>
          <a:p>
            <a:pPr defTabSz="3314030">
              <a:defRPr/>
            </a:pPr>
            <a:r>
              <a:rPr lang="en-US" i="0" baseline="0" dirty="0" smtClean="0"/>
              <a:t>-if two bars overlap enormously, very possible means will not differ statistically</a:t>
            </a:r>
          </a:p>
          <a:p>
            <a:pPr defTabSz="3314030">
              <a:defRPr/>
            </a:pPr>
            <a:r>
              <a:rPr lang="en-US" i="0" baseline="0" dirty="0" smtClean="0"/>
              <a:t>-for most experiments though, n might be 3 or something, here it is 45 thus difficult to tell intuitively whether or not data differs significantly</a:t>
            </a:r>
          </a:p>
          <a:p>
            <a:pPr defTabSz="3314030">
              <a:defRPr/>
            </a:pPr>
            <a:endParaRPr lang="en-US" i="0" dirty="0" smtClean="0"/>
          </a:p>
          <a:p>
            <a:pPr defTabSz="3314030">
              <a:defRPr/>
            </a:pPr>
            <a:r>
              <a:rPr lang="en-US" i="1" dirty="0" smtClean="0"/>
              <a:t>Proliferation</a:t>
            </a:r>
          </a:p>
          <a:p>
            <a:pPr defTabSz="3314030">
              <a:defRPr/>
            </a:pPr>
            <a:r>
              <a:rPr lang="en-US" i="0" dirty="0" smtClean="0"/>
              <a:t>-</a:t>
            </a:r>
            <a:r>
              <a:rPr lang="en-US" i="0" dirty="0" err="1" smtClean="0"/>
              <a:t>kinda</a:t>
            </a:r>
            <a:r>
              <a:rPr lang="en-US" i="0" baseline="0" dirty="0" smtClean="0"/>
              <a:t> supports migration data (way to analyze data is to see if error bars overlap)</a:t>
            </a:r>
          </a:p>
          <a:p>
            <a:pPr defTabSz="3314030">
              <a:defRPr/>
            </a:pPr>
            <a:r>
              <a:rPr lang="en-US" i="0" baseline="0" dirty="0" smtClean="0"/>
              <a:t>-pull out dead cells and make it a different plot (for presentation) – maybe just blow up dead cells (so keep dead cells but add another plot)</a:t>
            </a:r>
          </a:p>
          <a:p>
            <a:pPr defTabSz="3314030">
              <a:defRPr/>
            </a:pPr>
            <a:r>
              <a:rPr lang="en-US" i="0" baseline="0" dirty="0" smtClean="0"/>
              <a:t>-put proliferation first (before migration)</a:t>
            </a:r>
            <a:endParaRPr lang="en-US" i="0" dirty="0" smtClean="0"/>
          </a:p>
          <a:p>
            <a:pPr defTabSz="3314030">
              <a:defRPr/>
            </a:pPr>
            <a:endParaRPr lang="en-US" i="0" dirty="0" smtClean="0"/>
          </a:p>
          <a:p>
            <a:pPr defTabSz="3314030">
              <a:defRPr/>
            </a:pPr>
            <a:r>
              <a:rPr lang="en-US" i="1" dirty="0" smtClean="0"/>
              <a:t>Graphs</a:t>
            </a:r>
            <a:endParaRPr lang="en-US" i="0" dirty="0" smtClean="0"/>
          </a:p>
          <a:p>
            <a:pPr defTabSz="3314030">
              <a:defRPr/>
            </a:pPr>
            <a:r>
              <a:rPr lang="en-US" i="0" dirty="0" smtClean="0"/>
              <a:t>-data with error</a:t>
            </a:r>
            <a:r>
              <a:rPr lang="en-US" i="0" baseline="0" dirty="0" smtClean="0"/>
              <a:t> bars: top of bar is mean (best guess for true value)</a:t>
            </a:r>
            <a:endParaRPr lang="en-US" i="1" dirty="0" smtClean="0"/>
          </a:p>
        </p:txBody>
      </p:sp>
      <p:sp>
        <p:nvSpPr>
          <p:cNvPr id="4" name="Slide Number Placeholder 3"/>
          <p:cNvSpPr>
            <a:spLocks noGrp="1"/>
          </p:cNvSpPr>
          <p:nvPr>
            <p:ph type="sldNum" sz="quarter" idx="10"/>
          </p:nvPr>
        </p:nvSpPr>
        <p:spPr/>
        <p:txBody>
          <a:bodyPr/>
          <a:lstStyle/>
          <a:p>
            <a:fld id="{E952391F-3AD6-469A-BA67-B52E7FC51051}" type="slidenum">
              <a:rPr lang="en-US">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2779313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057400" y="6817365"/>
            <a:ext cx="23317200" cy="4704080"/>
          </a:xfrm>
        </p:spPr>
        <p:txBody>
          <a:bodyPr/>
          <a:lstStyle/>
          <a:p>
            <a:r>
              <a:rPr lang="en-US" smtClean="0"/>
              <a:t>Click to edit Master title style</a:t>
            </a:r>
            <a:endParaRPr lang="en-US"/>
          </a:p>
        </p:txBody>
      </p:sp>
      <p:sp>
        <p:nvSpPr>
          <p:cNvPr id="3" name="Subtitle 2"/>
          <p:cNvSpPr>
            <a:spLocks noGrp="1"/>
          </p:cNvSpPr>
          <p:nvPr>
            <p:ph type="subTitle" idx="1"/>
          </p:nvPr>
        </p:nvSpPr>
        <p:spPr>
          <a:xfrm>
            <a:off x="4114800" y="12435840"/>
            <a:ext cx="19202400" cy="5608320"/>
          </a:xfrm>
        </p:spPr>
        <p:txBody>
          <a:bodyPr/>
          <a:lstStyle>
            <a:lvl1pPr marL="0" indent="0" algn="ctr">
              <a:buNone/>
              <a:defRPr>
                <a:solidFill>
                  <a:schemeClr val="tx1">
                    <a:tint val="75000"/>
                  </a:schemeClr>
                </a:solidFill>
              </a:defRPr>
            </a:lvl1pPr>
            <a:lvl2pPr marL="1567510" indent="0" algn="ctr">
              <a:buNone/>
              <a:defRPr>
                <a:solidFill>
                  <a:schemeClr val="tx1">
                    <a:tint val="75000"/>
                  </a:schemeClr>
                </a:solidFill>
              </a:defRPr>
            </a:lvl2pPr>
            <a:lvl3pPr marL="3135020" indent="0" algn="ctr">
              <a:buNone/>
              <a:defRPr>
                <a:solidFill>
                  <a:schemeClr val="tx1">
                    <a:tint val="75000"/>
                  </a:schemeClr>
                </a:solidFill>
              </a:defRPr>
            </a:lvl3pPr>
            <a:lvl4pPr marL="4702531" indent="0" algn="ctr">
              <a:buNone/>
              <a:defRPr>
                <a:solidFill>
                  <a:schemeClr val="tx1">
                    <a:tint val="75000"/>
                  </a:schemeClr>
                </a:solidFill>
              </a:defRPr>
            </a:lvl4pPr>
            <a:lvl5pPr marL="6270041" indent="0" algn="ctr">
              <a:buNone/>
              <a:defRPr>
                <a:solidFill>
                  <a:schemeClr val="tx1">
                    <a:tint val="75000"/>
                  </a:schemeClr>
                </a:solidFill>
              </a:defRPr>
            </a:lvl5pPr>
            <a:lvl6pPr marL="7837551" indent="0" algn="ctr">
              <a:buNone/>
              <a:defRPr>
                <a:solidFill>
                  <a:schemeClr val="tx1">
                    <a:tint val="75000"/>
                  </a:schemeClr>
                </a:solidFill>
              </a:defRPr>
            </a:lvl6pPr>
            <a:lvl7pPr marL="9405061" indent="0" algn="ctr">
              <a:buNone/>
              <a:defRPr>
                <a:solidFill>
                  <a:schemeClr val="tx1">
                    <a:tint val="75000"/>
                  </a:schemeClr>
                </a:solidFill>
              </a:defRPr>
            </a:lvl7pPr>
            <a:lvl8pPr marL="10972571" indent="0" algn="ctr">
              <a:buNone/>
              <a:defRPr>
                <a:solidFill>
                  <a:schemeClr val="tx1">
                    <a:tint val="75000"/>
                  </a:schemeClr>
                </a:solidFill>
              </a:defRPr>
            </a:lvl8pPr>
            <a:lvl9pPr marL="12540082"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4036606-B254-41F6-8C97-11025F1A0E63}" type="datetimeFigureOut">
              <a:rPr lang="en-US">
                <a:solidFill>
                  <a:prstClr val="black">
                    <a:tint val="75000"/>
                  </a:prstClr>
                </a:solidFill>
              </a:rPr>
              <a:pPr/>
              <a:t>4/21/2013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B53484-2F38-4D74-A12A-DB6F8250FA2A}"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95380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036606-B254-41F6-8C97-11025F1A0E63}" type="datetimeFigureOut">
              <a:rPr lang="en-US">
                <a:solidFill>
                  <a:prstClr val="black">
                    <a:tint val="75000"/>
                  </a:prstClr>
                </a:solidFill>
              </a:rPr>
              <a:pPr/>
              <a:t>4/21/2013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B53484-2F38-4D74-A12A-DB6F8250FA2A}"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5396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166938" y="14102085"/>
            <a:ext cx="23317200" cy="4358640"/>
          </a:xfrm>
        </p:spPr>
        <p:txBody>
          <a:bodyPr anchor="t"/>
          <a:lstStyle>
            <a:lvl1pPr algn="l">
              <a:defRPr sz="13700" b="1" cap="all"/>
            </a:lvl1pPr>
          </a:lstStyle>
          <a:p>
            <a:r>
              <a:rPr lang="en-US" smtClean="0"/>
              <a:t>Click to edit Master title style</a:t>
            </a:r>
            <a:endParaRPr lang="en-US"/>
          </a:p>
        </p:txBody>
      </p:sp>
      <p:sp>
        <p:nvSpPr>
          <p:cNvPr id="3" name="Text Placeholder 2"/>
          <p:cNvSpPr>
            <a:spLocks noGrp="1"/>
          </p:cNvSpPr>
          <p:nvPr>
            <p:ph type="body" idx="1"/>
          </p:nvPr>
        </p:nvSpPr>
        <p:spPr>
          <a:xfrm>
            <a:off x="2166938" y="9301485"/>
            <a:ext cx="23317200" cy="4800599"/>
          </a:xfrm>
        </p:spPr>
        <p:txBody>
          <a:bodyPr anchor="b"/>
          <a:lstStyle>
            <a:lvl1pPr marL="0" indent="0">
              <a:buNone/>
              <a:defRPr sz="6900">
                <a:solidFill>
                  <a:schemeClr val="tx1">
                    <a:tint val="75000"/>
                  </a:schemeClr>
                </a:solidFill>
              </a:defRPr>
            </a:lvl1pPr>
            <a:lvl2pPr marL="1567510" indent="0">
              <a:buNone/>
              <a:defRPr sz="6200">
                <a:solidFill>
                  <a:schemeClr val="tx1">
                    <a:tint val="75000"/>
                  </a:schemeClr>
                </a:solidFill>
              </a:defRPr>
            </a:lvl2pPr>
            <a:lvl3pPr marL="3135020" indent="0">
              <a:buNone/>
              <a:defRPr sz="5500">
                <a:solidFill>
                  <a:schemeClr val="tx1">
                    <a:tint val="75000"/>
                  </a:schemeClr>
                </a:solidFill>
              </a:defRPr>
            </a:lvl3pPr>
            <a:lvl4pPr marL="4702531" indent="0">
              <a:buNone/>
              <a:defRPr sz="4800">
                <a:solidFill>
                  <a:schemeClr val="tx1">
                    <a:tint val="75000"/>
                  </a:schemeClr>
                </a:solidFill>
              </a:defRPr>
            </a:lvl4pPr>
            <a:lvl5pPr marL="6270041" indent="0">
              <a:buNone/>
              <a:defRPr sz="4800">
                <a:solidFill>
                  <a:schemeClr val="tx1">
                    <a:tint val="75000"/>
                  </a:schemeClr>
                </a:solidFill>
              </a:defRPr>
            </a:lvl5pPr>
            <a:lvl6pPr marL="7837551" indent="0">
              <a:buNone/>
              <a:defRPr sz="4800">
                <a:solidFill>
                  <a:schemeClr val="tx1">
                    <a:tint val="75000"/>
                  </a:schemeClr>
                </a:solidFill>
              </a:defRPr>
            </a:lvl6pPr>
            <a:lvl7pPr marL="9405061" indent="0">
              <a:buNone/>
              <a:defRPr sz="4800">
                <a:solidFill>
                  <a:schemeClr val="tx1">
                    <a:tint val="75000"/>
                  </a:schemeClr>
                </a:solidFill>
              </a:defRPr>
            </a:lvl7pPr>
            <a:lvl8pPr marL="10972571" indent="0">
              <a:buNone/>
              <a:defRPr sz="4800">
                <a:solidFill>
                  <a:schemeClr val="tx1">
                    <a:tint val="75000"/>
                  </a:schemeClr>
                </a:solidFill>
              </a:defRPr>
            </a:lvl8pPr>
            <a:lvl9pPr marL="12540082" indent="0">
              <a:buNone/>
              <a:defRPr sz="48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036606-B254-41F6-8C97-11025F1A0E63}" type="datetimeFigureOut">
              <a:rPr lang="en-US">
                <a:solidFill>
                  <a:prstClr val="black">
                    <a:tint val="75000"/>
                  </a:prstClr>
                </a:solidFill>
              </a:rPr>
              <a:pPr/>
              <a:t>4/21/2013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B53484-2F38-4D74-A12A-DB6F8250FA2A}"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8545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71600" y="5120647"/>
            <a:ext cx="12115800" cy="14483081"/>
          </a:xfrm>
        </p:spPr>
        <p:txBody>
          <a:bodyPr/>
          <a:lstStyle>
            <a:lvl1pPr>
              <a:defRPr sz="9600"/>
            </a:lvl1pPr>
            <a:lvl2pPr>
              <a:defRPr sz="8200"/>
            </a:lvl2pPr>
            <a:lvl3pPr>
              <a:defRPr sz="6900"/>
            </a:lvl3pPr>
            <a:lvl4pPr>
              <a:defRPr sz="6200"/>
            </a:lvl4pPr>
            <a:lvl5pPr>
              <a:defRPr sz="6200"/>
            </a:lvl5pPr>
            <a:lvl6pPr>
              <a:defRPr sz="6200"/>
            </a:lvl6pPr>
            <a:lvl7pPr>
              <a:defRPr sz="6200"/>
            </a:lvl7pPr>
            <a:lvl8pPr>
              <a:defRPr sz="6200"/>
            </a:lvl8pPr>
            <a:lvl9pPr>
              <a:defRPr sz="6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3944600" y="5120647"/>
            <a:ext cx="12115800" cy="14483081"/>
          </a:xfrm>
        </p:spPr>
        <p:txBody>
          <a:bodyPr/>
          <a:lstStyle>
            <a:lvl1pPr>
              <a:defRPr sz="9600"/>
            </a:lvl1pPr>
            <a:lvl2pPr>
              <a:defRPr sz="8200"/>
            </a:lvl2pPr>
            <a:lvl3pPr>
              <a:defRPr sz="6900"/>
            </a:lvl3pPr>
            <a:lvl4pPr>
              <a:defRPr sz="6200"/>
            </a:lvl4pPr>
            <a:lvl5pPr>
              <a:defRPr sz="6200"/>
            </a:lvl5pPr>
            <a:lvl6pPr>
              <a:defRPr sz="6200"/>
            </a:lvl6pPr>
            <a:lvl7pPr>
              <a:defRPr sz="6200"/>
            </a:lvl7pPr>
            <a:lvl8pPr>
              <a:defRPr sz="6200"/>
            </a:lvl8pPr>
            <a:lvl9pPr>
              <a:defRPr sz="6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4036606-B254-41F6-8C97-11025F1A0E63}" type="datetimeFigureOut">
              <a:rPr lang="en-US">
                <a:solidFill>
                  <a:prstClr val="black">
                    <a:tint val="75000"/>
                  </a:prstClr>
                </a:solidFill>
              </a:rPr>
              <a:pPr/>
              <a:t>4/21/2013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B53484-2F38-4D74-A12A-DB6F8250FA2A}"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3101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71601" y="4912369"/>
            <a:ext cx="12120564" cy="2047241"/>
          </a:xfrm>
        </p:spPr>
        <p:txBody>
          <a:bodyPr anchor="b"/>
          <a:lstStyle>
            <a:lvl1pPr marL="0" indent="0">
              <a:buNone/>
              <a:defRPr sz="8200" b="1"/>
            </a:lvl1pPr>
            <a:lvl2pPr marL="1567510" indent="0">
              <a:buNone/>
              <a:defRPr sz="6900" b="1"/>
            </a:lvl2pPr>
            <a:lvl3pPr marL="3135020" indent="0">
              <a:buNone/>
              <a:defRPr sz="6200" b="1"/>
            </a:lvl3pPr>
            <a:lvl4pPr marL="4702531" indent="0">
              <a:buNone/>
              <a:defRPr sz="5500" b="1"/>
            </a:lvl4pPr>
            <a:lvl5pPr marL="6270041" indent="0">
              <a:buNone/>
              <a:defRPr sz="5500" b="1"/>
            </a:lvl5pPr>
            <a:lvl6pPr marL="7837551" indent="0">
              <a:buNone/>
              <a:defRPr sz="5500" b="1"/>
            </a:lvl6pPr>
            <a:lvl7pPr marL="9405061" indent="0">
              <a:buNone/>
              <a:defRPr sz="5500" b="1"/>
            </a:lvl7pPr>
            <a:lvl8pPr marL="10972571" indent="0">
              <a:buNone/>
              <a:defRPr sz="5500" b="1"/>
            </a:lvl8pPr>
            <a:lvl9pPr marL="12540082" indent="0">
              <a:buNone/>
              <a:defRPr sz="5500" b="1"/>
            </a:lvl9pPr>
          </a:lstStyle>
          <a:p>
            <a:pPr lvl="0"/>
            <a:r>
              <a:rPr lang="en-US" smtClean="0"/>
              <a:t>Click to edit Master text styles</a:t>
            </a:r>
          </a:p>
        </p:txBody>
      </p:sp>
      <p:sp>
        <p:nvSpPr>
          <p:cNvPr id="4" name="Content Placeholder 3"/>
          <p:cNvSpPr>
            <a:spLocks noGrp="1"/>
          </p:cNvSpPr>
          <p:nvPr>
            <p:ph sz="half" idx="2"/>
          </p:nvPr>
        </p:nvSpPr>
        <p:spPr>
          <a:xfrm>
            <a:off x="1371601" y="6959603"/>
            <a:ext cx="12120564" cy="12644121"/>
          </a:xfrm>
        </p:spPr>
        <p:txBody>
          <a:bodyPr/>
          <a:lstStyle>
            <a:lvl1pPr>
              <a:defRPr sz="8200"/>
            </a:lvl1pPr>
            <a:lvl2pPr>
              <a:defRPr sz="6900"/>
            </a:lvl2pPr>
            <a:lvl3pPr>
              <a:defRPr sz="6200"/>
            </a:lvl3pPr>
            <a:lvl4pPr>
              <a:defRPr sz="5500"/>
            </a:lvl4pPr>
            <a:lvl5pPr>
              <a:defRPr sz="5500"/>
            </a:lvl5pPr>
            <a:lvl6pPr>
              <a:defRPr sz="5500"/>
            </a:lvl6pPr>
            <a:lvl7pPr>
              <a:defRPr sz="5500"/>
            </a:lvl7pPr>
            <a:lvl8pPr>
              <a:defRPr sz="5500"/>
            </a:lvl8pPr>
            <a:lvl9pPr>
              <a:defRPr sz="5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3935083" y="4912369"/>
            <a:ext cx="12125325" cy="2047241"/>
          </a:xfrm>
        </p:spPr>
        <p:txBody>
          <a:bodyPr anchor="b"/>
          <a:lstStyle>
            <a:lvl1pPr marL="0" indent="0">
              <a:buNone/>
              <a:defRPr sz="8200" b="1"/>
            </a:lvl1pPr>
            <a:lvl2pPr marL="1567510" indent="0">
              <a:buNone/>
              <a:defRPr sz="6900" b="1"/>
            </a:lvl2pPr>
            <a:lvl3pPr marL="3135020" indent="0">
              <a:buNone/>
              <a:defRPr sz="6200" b="1"/>
            </a:lvl3pPr>
            <a:lvl4pPr marL="4702531" indent="0">
              <a:buNone/>
              <a:defRPr sz="5500" b="1"/>
            </a:lvl4pPr>
            <a:lvl5pPr marL="6270041" indent="0">
              <a:buNone/>
              <a:defRPr sz="5500" b="1"/>
            </a:lvl5pPr>
            <a:lvl6pPr marL="7837551" indent="0">
              <a:buNone/>
              <a:defRPr sz="5500" b="1"/>
            </a:lvl6pPr>
            <a:lvl7pPr marL="9405061" indent="0">
              <a:buNone/>
              <a:defRPr sz="5500" b="1"/>
            </a:lvl7pPr>
            <a:lvl8pPr marL="10972571" indent="0">
              <a:buNone/>
              <a:defRPr sz="5500" b="1"/>
            </a:lvl8pPr>
            <a:lvl9pPr marL="12540082" indent="0">
              <a:buNone/>
              <a:defRPr sz="5500" b="1"/>
            </a:lvl9pPr>
          </a:lstStyle>
          <a:p>
            <a:pPr lvl="0"/>
            <a:r>
              <a:rPr lang="en-US" smtClean="0"/>
              <a:t>Click to edit Master text styles</a:t>
            </a:r>
          </a:p>
        </p:txBody>
      </p:sp>
      <p:sp>
        <p:nvSpPr>
          <p:cNvPr id="6" name="Content Placeholder 5"/>
          <p:cNvSpPr>
            <a:spLocks noGrp="1"/>
          </p:cNvSpPr>
          <p:nvPr>
            <p:ph sz="quarter" idx="4"/>
          </p:nvPr>
        </p:nvSpPr>
        <p:spPr>
          <a:xfrm>
            <a:off x="13935083" y="6959603"/>
            <a:ext cx="12125325" cy="12644121"/>
          </a:xfrm>
        </p:spPr>
        <p:txBody>
          <a:bodyPr/>
          <a:lstStyle>
            <a:lvl1pPr>
              <a:defRPr sz="8200"/>
            </a:lvl1pPr>
            <a:lvl2pPr>
              <a:defRPr sz="6900"/>
            </a:lvl2pPr>
            <a:lvl3pPr>
              <a:defRPr sz="6200"/>
            </a:lvl3pPr>
            <a:lvl4pPr>
              <a:defRPr sz="5500"/>
            </a:lvl4pPr>
            <a:lvl5pPr>
              <a:defRPr sz="5500"/>
            </a:lvl5pPr>
            <a:lvl6pPr>
              <a:defRPr sz="5500"/>
            </a:lvl6pPr>
            <a:lvl7pPr>
              <a:defRPr sz="5500"/>
            </a:lvl7pPr>
            <a:lvl8pPr>
              <a:defRPr sz="5500"/>
            </a:lvl8pPr>
            <a:lvl9pPr>
              <a:defRPr sz="5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4036606-B254-41F6-8C97-11025F1A0E63}" type="datetimeFigureOut">
              <a:rPr lang="en-US">
                <a:solidFill>
                  <a:prstClr val="black">
                    <a:tint val="75000"/>
                  </a:prstClr>
                </a:solidFill>
              </a:rPr>
              <a:pPr/>
              <a:t>4/21/2013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0B53484-2F38-4D74-A12A-DB6F8250FA2A}"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5282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4036606-B254-41F6-8C97-11025F1A0E63}" type="datetimeFigureOut">
              <a:rPr lang="en-US">
                <a:solidFill>
                  <a:prstClr val="black">
                    <a:tint val="75000"/>
                  </a:prstClr>
                </a:solidFill>
              </a:rPr>
              <a:pPr/>
              <a:t>4/21/2013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0B53484-2F38-4D74-A12A-DB6F8250FA2A}"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040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036606-B254-41F6-8C97-11025F1A0E63}" type="datetimeFigureOut">
              <a:rPr lang="en-US">
                <a:solidFill>
                  <a:prstClr val="black">
                    <a:tint val="75000"/>
                  </a:prstClr>
                </a:solidFill>
              </a:rPr>
              <a:pPr/>
              <a:t>4/21/2013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0B53484-2F38-4D74-A12A-DB6F8250FA2A}"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93267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71610" y="873764"/>
            <a:ext cx="9024939" cy="3718563"/>
          </a:xfrm>
        </p:spPr>
        <p:txBody>
          <a:bodyPr anchor="b"/>
          <a:lstStyle>
            <a:lvl1pPr algn="l">
              <a:defRPr sz="6900" b="1"/>
            </a:lvl1pPr>
          </a:lstStyle>
          <a:p>
            <a:r>
              <a:rPr lang="en-US" smtClean="0"/>
              <a:t>Click to edit Master title style</a:t>
            </a:r>
            <a:endParaRPr lang="en-US"/>
          </a:p>
        </p:txBody>
      </p:sp>
      <p:sp>
        <p:nvSpPr>
          <p:cNvPr id="3" name="Content Placeholder 2"/>
          <p:cNvSpPr>
            <a:spLocks noGrp="1"/>
          </p:cNvSpPr>
          <p:nvPr>
            <p:ph idx="1"/>
          </p:nvPr>
        </p:nvSpPr>
        <p:spPr>
          <a:xfrm>
            <a:off x="10725150" y="873773"/>
            <a:ext cx="15335250" cy="18729961"/>
          </a:xfrm>
        </p:spPr>
        <p:txBody>
          <a:bodyPr/>
          <a:lstStyle>
            <a:lvl1pPr>
              <a:defRPr sz="11000"/>
            </a:lvl1pPr>
            <a:lvl2pPr>
              <a:defRPr sz="9600"/>
            </a:lvl2pPr>
            <a:lvl3pPr>
              <a:defRPr sz="8200"/>
            </a:lvl3pPr>
            <a:lvl4pPr>
              <a:defRPr sz="6900"/>
            </a:lvl4pPr>
            <a:lvl5pPr>
              <a:defRPr sz="6900"/>
            </a:lvl5pPr>
            <a:lvl6pPr>
              <a:defRPr sz="6900"/>
            </a:lvl6pPr>
            <a:lvl7pPr>
              <a:defRPr sz="6900"/>
            </a:lvl7pPr>
            <a:lvl8pPr>
              <a:defRPr sz="6900"/>
            </a:lvl8pPr>
            <a:lvl9pPr>
              <a:defRPr sz="6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371610" y="4592330"/>
            <a:ext cx="9024939" cy="15011401"/>
          </a:xfrm>
        </p:spPr>
        <p:txBody>
          <a:bodyPr/>
          <a:lstStyle>
            <a:lvl1pPr marL="0" indent="0">
              <a:buNone/>
              <a:defRPr sz="4800"/>
            </a:lvl1pPr>
            <a:lvl2pPr marL="1567510" indent="0">
              <a:buNone/>
              <a:defRPr sz="4100"/>
            </a:lvl2pPr>
            <a:lvl3pPr marL="3135020" indent="0">
              <a:buNone/>
              <a:defRPr sz="3400"/>
            </a:lvl3pPr>
            <a:lvl4pPr marL="4702531" indent="0">
              <a:buNone/>
              <a:defRPr sz="3100"/>
            </a:lvl4pPr>
            <a:lvl5pPr marL="6270041" indent="0">
              <a:buNone/>
              <a:defRPr sz="3100"/>
            </a:lvl5pPr>
            <a:lvl6pPr marL="7837551" indent="0">
              <a:buNone/>
              <a:defRPr sz="3100"/>
            </a:lvl6pPr>
            <a:lvl7pPr marL="9405061" indent="0">
              <a:buNone/>
              <a:defRPr sz="3100"/>
            </a:lvl7pPr>
            <a:lvl8pPr marL="10972571" indent="0">
              <a:buNone/>
              <a:defRPr sz="3100"/>
            </a:lvl8pPr>
            <a:lvl9pPr marL="12540082" indent="0">
              <a:buNone/>
              <a:defRPr sz="3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036606-B254-41F6-8C97-11025F1A0E63}" type="datetimeFigureOut">
              <a:rPr lang="en-US">
                <a:solidFill>
                  <a:prstClr val="black">
                    <a:tint val="75000"/>
                  </a:prstClr>
                </a:solidFill>
              </a:rPr>
              <a:pPr/>
              <a:t>4/21/2013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B53484-2F38-4D74-A12A-DB6F8250FA2A}"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6636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76864" y="15361925"/>
            <a:ext cx="16459200" cy="1813565"/>
          </a:xfrm>
        </p:spPr>
        <p:txBody>
          <a:bodyPr anchor="b"/>
          <a:lstStyle>
            <a:lvl1pPr algn="l">
              <a:defRPr sz="6900" b="1"/>
            </a:lvl1pPr>
          </a:lstStyle>
          <a:p>
            <a:r>
              <a:rPr lang="en-US" smtClean="0"/>
              <a:t>Click to edit Master title style</a:t>
            </a:r>
            <a:endParaRPr lang="en-US"/>
          </a:p>
        </p:txBody>
      </p:sp>
      <p:sp>
        <p:nvSpPr>
          <p:cNvPr id="3" name="Picture Placeholder 2"/>
          <p:cNvSpPr>
            <a:spLocks noGrp="1"/>
          </p:cNvSpPr>
          <p:nvPr>
            <p:ph type="pic" idx="1"/>
          </p:nvPr>
        </p:nvSpPr>
        <p:spPr>
          <a:xfrm>
            <a:off x="5376864" y="1960880"/>
            <a:ext cx="16459200" cy="13167360"/>
          </a:xfrm>
        </p:spPr>
        <p:txBody>
          <a:bodyPr/>
          <a:lstStyle>
            <a:lvl1pPr marL="0" indent="0">
              <a:buNone/>
              <a:defRPr sz="11000"/>
            </a:lvl1pPr>
            <a:lvl2pPr marL="1567510" indent="0">
              <a:buNone/>
              <a:defRPr sz="9600"/>
            </a:lvl2pPr>
            <a:lvl3pPr marL="3135020" indent="0">
              <a:buNone/>
              <a:defRPr sz="8200"/>
            </a:lvl3pPr>
            <a:lvl4pPr marL="4702531" indent="0">
              <a:buNone/>
              <a:defRPr sz="6900"/>
            </a:lvl4pPr>
            <a:lvl5pPr marL="6270041" indent="0">
              <a:buNone/>
              <a:defRPr sz="6900"/>
            </a:lvl5pPr>
            <a:lvl6pPr marL="7837551" indent="0">
              <a:buNone/>
              <a:defRPr sz="6900"/>
            </a:lvl6pPr>
            <a:lvl7pPr marL="9405061" indent="0">
              <a:buNone/>
              <a:defRPr sz="6900"/>
            </a:lvl7pPr>
            <a:lvl8pPr marL="10972571" indent="0">
              <a:buNone/>
              <a:defRPr sz="6900"/>
            </a:lvl8pPr>
            <a:lvl9pPr marL="12540082" indent="0">
              <a:buNone/>
              <a:defRPr sz="6900"/>
            </a:lvl9pPr>
          </a:lstStyle>
          <a:p>
            <a:endParaRPr lang="en-US"/>
          </a:p>
        </p:txBody>
      </p:sp>
      <p:sp>
        <p:nvSpPr>
          <p:cNvPr id="4" name="Text Placeholder 3"/>
          <p:cNvSpPr>
            <a:spLocks noGrp="1"/>
          </p:cNvSpPr>
          <p:nvPr>
            <p:ph type="body" sz="half" idx="2"/>
          </p:nvPr>
        </p:nvSpPr>
        <p:spPr>
          <a:xfrm>
            <a:off x="5376864" y="17175489"/>
            <a:ext cx="16459200" cy="2575561"/>
          </a:xfrm>
        </p:spPr>
        <p:txBody>
          <a:bodyPr/>
          <a:lstStyle>
            <a:lvl1pPr marL="0" indent="0">
              <a:buNone/>
              <a:defRPr sz="4800"/>
            </a:lvl1pPr>
            <a:lvl2pPr marL="1567510" indent="0">
              <a:buNone/>
              <a:defRPr sz="4100"/>
            </a:lvl2pPr>
            <a:lvl3pPr marL="3135020" indent="0">
              <a:buNone/>
              <a:defRPr sz="3400"/>
            </a:lvl3pPr>
            <a:lvl4pPr marL="4702531" indent="0">
              <a:buNone/>
              <a:defRPr sz="3100"/>
            </a:lvl4pPr>
            <a:lvl5pPr marL="6270041" indent="0">
              <a:buNone/>
              <a:defRPr sz="3100"/>
            </a:lvl5pPr>
            <a:lvl6pPr marL="7837551" indent="0">
              <a:buNone/>
              <a:defRPr sz="3100"/>
            </a:lvl6pPr>
            <a:lvl7pPr marL="9405061" indent="0">
              <a:buNone/>
              <a:defRPr sz="3100"/>
            </a:lvl7pPr>
            <a:lvl8pPr marL="10972571" indent="0">
              <a:buNone/>
              <a:defRPr sz="3100"/>
            </a:lvl8pPr>
            <a:lvl9pPr marL="12540082" indent="0">
              <a:buNone/>
              <a:defRPr sz="3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036606-B254-41F6-8C97-11025F1A0E63}" type="datetimeFigureOut">
              <a:rPr lang="en-US">
                <a:solidFill>
                  <a:prstClr val="black">
                    <a:tint val="75000"/>
                  </a:prstClr>
                </a:solidFill>
              </a:rPr>
              <a:pPr/>
              <a:t>4/21/2013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B53484-2F38-4D74-A12A-DB6F8250FA2A}"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27009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036606-B254-41F6-8C97-11025F1A0E63}" type="datetimeFigureOut">
              <a:rPr lang="en-US">
                <a:solidFill>
                  <a:prstClr val="black">
                    <a:tint val="75000"/>
                  </a:prstClr>
                </a:solidFill>
              </a:rPr>
              <a:pPr/>
              <a:t>4/21/2013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B53484-2F38-4D74-A12A-DB6F8250FA2A}"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5807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9888200" y="878847"/>
            <a:ext cx="6172200" cy="1872488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71600" y="878847"/>
            <a:ext cx="18059400" cy="1872488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036606-B254-41F6-8C97-11025F1A0E63}" type="datetimeFigureOut">
              <a:rPr lang="en-US">
                <a:solidFill>
                  <a:prstClr val="black">
                    <a:tint val="75000"/>
                  </a:prstClr>
                </a:solidFill>
              </a:rPr>
              <a:pPr/>
              <a:t>4/21/2013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B53484-2F38-4D74-A12A-DB6F8250FA2A}"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8566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878839"/>
            <a:ext cx="24688800" cy="3657600"/>
          </a:xfrm>
          <a:prstGeom prst="rect">
            <a:avLst/>
          </a:prstGeom>
        </p:spPr>
        <p:txBody>
          <a:bodyPr vert="horz" lIns="313502" tIns="156751" rIns="313502" bIns="156751"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371600" y="5120647"/>
            <a:ext cx="24688800" cy="14483081"/>
          </a:xfrm>
          <a:prstGeom prst="rect">
            <a:avLst/>
          </a:prstGeom>
        </p:spPr>
        <p:txBody>
          <a:bodyPr vert="horz" lIns="313502" tIns="156751" rIns="313502" bIns="15675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1371600" y="20340325"/>
            <a:ext cx="6400800" cy="1168400"/>
          </a:xfrm>
          <a:prstGeom prst="rect">
            <a:avLst/>
          </a:prstGeom>
        </p:spPr>
        <p:txBody>
          <a:bodyPr vert="horz" lIns="313502" tIns="156751" rIns="313502" bIns="156751" rtlCol="0" anchor="ctr"/>
          <a:lstStyle>
            <a:lvl1pPr algn="l">
              <a:defRPr sz="4100">
                <a:solidFill>
                  <a:schemeClr val="tx1">
                    <a:tint val="75000"/>
                  </a:schemeClr>
                </a:solidFill>
              </a:defRPr>
            </a:lvl1pPr>
          </a:lstStyle>
          <a:p>
            <a:fld id="{A4036606-B254-41F6-8C97-11025F1A0E63}" type="datetimeFigureOut">
              <a:rPr lang="en-US">
                <a:solidFill>
                  <a:prstClr val="black">
                    <a:tint val="75000"/>
                  </a:prstClr>
                </a:solidFill>
              </a:rPr>
              <a:pPr/>
              <a:t>4/21/2013</a:t>
            </a:fld>
            <a:endParaRPr lang="en-US">
              <a:solidFill>
                <a:prstClr val="black">
                  <a:tint val="75000"/>
                </a:prstClr>
              </a:solidFill>
            </a:endParaRPr>
          </a:p>
        </p:txBody>
      </p:sp>
      <p:sp>
        <p:nvSpPr>
          <p:cNvPr id="5" name="Footer Placeholder 4"/>
          <p:cNvSpPr>
            <a:spLocks noGrp="1"/>
          </p:cNvSpPr>
          <p:nvPr>
            <p:ph type="ftr" sz="quarter" idx="3"/>
          </p:nvPr>
        </p:nvSpPr>
        <p:spPr>
          <a:xfrm>
            <a:off x="9372600" y="20340325"/>
            <a:ext cx="8686800" cy="1168400"/>
          </a:xfrm>
          <a:prstGeom prst="rect">
            <a:avLst/>
          </a:prstGeom>
        </p:spPr>
        <p:txBody>
          <a:bodyPr vert="horz" lIns="313502" tIns="156751" rIns="313502" bIns="156751" rtlCol="0" anchor="ctr"/>
          <a:lstStyle>
            <a:lvl1pPr algn="ctr">
              <a:defRPr sz="41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19659600" y="20340325"/>
            <a:ext cx="6400800" cy="1168400"/>
          </a:xfrm>
          <a:prstGeom prst="rect">
            <a:avLst/>
          </a:prstGeom>
        </p:spPr>
        <p:txBody>
          <a:bodyPr vert="horz" lIns="313502" tIns="156751" rIns="313502" bIns="156751" rtlCol="0" anchor="ctr"/>
          <a:lstStyle>
            <a:lvl1pPr algn="r">
              <a:defRPr sz="4100">
                <a:solidFill>
                  <a:schemeClr val="tx1">
                    <a:tint val="75000"/>
                  </a:schemeClr>
                </a:solidFill>
              </a:defRPr>
            </a:lvl1pPr>
          </a:lstStyle>
          <a:p>
            <a:fld id="{C0B53484-2F38-4D74-A12A-DB6F8250FA2A}"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32594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3135020" rtl="0" eaLnBrk="1" latinLnBrk="0" hangingPunct="1">
        <a:spcBef>
          <a:spcPct val="0"/>
        </a:spcBef>
        <a:buNone/>
        <a:defRPr sz="15100" kern="1200">
          <a:solidFill>
            <a:schemeClr val="tx1"/>
          </a:solidFill>
          <a:latin typeface="+mj-lt"/>
          <a:ea typeface="+mj-ea"/>
          <a:cs typeface="+mj-cs"/>
        </a:defRPr>
      </a:lvl1pPr>
    </p:titleStyle>
    <p:bodyStyle>
      <a:lvl1pPr marL="1175633" indent="-1175633" algn="l" defTabSz="3135020" rtl="0" eaLnBrk="1" latinLnBrk="0" hangingPunct="1">
        <a:spcBef>
          <a:spcPct val="20000"/>
        </a:spcBef>
        <a:buFont typeface="Arial" pitchFamily="34" charset="0"/>
        <a:buChar char="•"/>
        <a:defRPr sz="11000" kern="1200">
          <a:solidFill>
            <a:schemeClr val="tx1"/>
          </a:solidFill>
          <a:latin typeface="+mn-lt"/>
          <a:ea typeface="+mn-ea"/>
          <a:cs typeface="+mn-cs"/>
        </a:defRPr>
      </a:lvl1pPr>
      <a:lvl2pPr marL="2547204" indent="-979694" algn="l" defTabSz="3135020" rtl="0" eaLnBrk="1" latinLnBrk="0" hangingPunct="1">
        <a:spcBef>
          <a:spcPct val="20000"/>
        </a:spcBef>
        <a:buFont typeface="Arial" pitchFamily="34" charset="0"/>
        <a:buChar char="–"/>
        <a:defRPr sz="9600" kern="1200">
          <a:solidFill>
            <a:schemeClr val="tx1"/>
          </a:solidFill>
          <a:latin typeface="+mn-lt"/>
          <a:ea typeface="+mn-ea"/>
          <a:cs typeface="+mn-cs"/>
        </a:defRPr>
      </a:lvl2pPr>
      <a:lvl3pPr marL="3918776" indent="-783755" algn="l" defTabSz="3135020" rtl="0" eaLnBrk="1" latinLnBrk="0" hangingPunct="1">
        <a:spcBef>
          <a:spcPct val="20000"/>
        </a:spcBef>
        <a:buFont typeface="Arial" pitchFamily="34" charset="0"/>
        <a:buChar char="•"/>
        <a:defRPr sz="8200" kern="1200">
          <a:solidFill>
            <a:schemeClr val="tx1"/>
          </a:solidFill>
          <a:latin typeface="+mn-lt"/>
          <a:ea typeface="+mn-ea"/>
          <a:cs typeface="+mn-cs"/>
        </a:defRPr>
      </a:lvl3pPr>
      <a:lvl4pPr marL="5486286" indent="-783755" algn="l" defTabSz="3135020" rtl="0" eaLnBrk="1" latinLnBrk="0" hangingPunct="1">
        <a:spcBef>
          <a:spcPct val="20000"/>
        </a:spcBef>
        <a:buFont typeface="Arial" pitchFamily="34" charset="0"/>
        <a:buChar char="–"/>
        <a:defRPr sz="6900" kern="1200">
          <a:solidFill>
            <a:schemeClr val="tx1"/>
          </a:solidFill>
          <a:latin typeface="+mn-lt"/>
          <a:ea typeface="+mn-ea"/>
          <a:cs typeface="+mn-cs"/>
        </a:defRPr>
      </a:lvl4pPr>
      <a:lvl5pPr marL="7053796" indent="-783755" algn="l" defTabSz="3135020" rtl="0" eaLnBrk="1" latinLnBrk="0" hangingPunct="1">
        <a:spcBef>
          <a:spcPct val="20000"/>
        </a:spcBef>
        <a:buFont typeface="Arial" pitchFamily="34" charset="0"/>
        <a:buChar char="»"/>
        <a:defRPr sz="6900" kern="1200">
          <a:solidFill>
            <a:schemeClr val="tx1"/>
          </a:solidFill>
          <a:latin typeface="+mn-lt"/>
          <a:ea typeface="+mn-ea"/>
          <a:cs typeface="+mn-cs"/>
        </a:defRPr>
      </a:lvl5pPr>
      <a:lvl6pPr marL="8621306" indent="-783755" algn="l" defTabSz="3135020" rtl="0" eaLnBrk="1" latinLnBrk="0" hangingPunct="1">
        <a:spcBef>
          <a:spcPct val="20000"/>
        </a:spcBef>
        <a:buFont typeface="Arial" pitchFamily="34" charset="0"/>
        <a:buChar char="•"/>
        <a:defRPr sz="6900" kern="1200">
          <a:solidFill>
            <a:schemeClr val="tx1"/>
          </a:solidFill>
          <a:latin typeface="+mn-lt"/>
          <a:ea typeface="+mn-ea"/>
          <a:cs typeface="+mn-cs"/>
        </a:defRPr>
      </a:lvl6pPr>
      <a:lvl7pPr marL="10188816" indent="-783755" algn="l" defTabSz="3135020" rtl="0" eaLnBrk="1" latinLnBrk="0" hangingPunct="1">
        <a:spcBef>
          <a:spcPct val="20000"/>
        </a:spcBef>
        <a:buFont typeface="Arial" pitchFamily="34" charset="0"/>
        <a:buChar char="•"/>
        <a:defRPr sz="6900" kern="1200">
          <a:solidFill>
            <a:schemeClr val="tx1"/>
          </a:solidFill>
          <a:latin typeface="+mn-lt"/>
          <a:ea typeface="+mn-ea"/>
          <a:cs typeface="+mn-cs"/>
        </a:defRPr>
      </a:lvl7pPr>
      <a:lvl8pPr marL="11756327" indent="-783755" algn="l" defTabSz="3135020" rtl="0" eaLnBrk="1" latinLnBrk="0" hangingPunct="1">
        <a:spcBef>
          <a:spcPct val="20000"/>
        </a:spcBef>
        <a:buFont typeface="Arial" pitchFamily="34" charset="0"/>
        <a:buChar char="•"/>
        <a:defRPr sz="6900" kern="1200">
          <a:solidFill>
            <a:schemeClr val="tx1"/>
          </a:solidFill>
          <a:latin typeface="+mn-lt"/>
          <a:ea typeface="+mn-ea"/>
          <a:cs typeface="+mn-cs"/>
        </a:defRPr>
      </a:lvl8pPr>
      <a:lvl9pPr marL="13323837" indent="-783755" algn="l" defTabSz="3135020" rtl="0" eaLnBrk="1" latinLnBrk="0" hangingPunct="1">
        <a:spcBef>
          <a:spcPct val="20000"/>
        </a:spcBef>
        <a:buFont typeface="Arial" pitchFamily="34" charset="0"/>
        <a:buChar char="•"/>
        <a:defRPr sz="6900" kern="1200">
          <a:solidFill>
            <a:schemeClr val="tx1"/>
          </a:solidFill>
          <a:latin typeface="+mn-lt"/>
          <a:ea typeface="+mn-ea"/>
          <a:cs typeface="+mn-cs"/>
        </a:defRPr>
      </a:lvl9pPr>
    </p:bodyStyle>
    <p:otherStyle>
      <a:defPPr>
        <a:defRPr lang="en-US"/>
      </a:defPPr>
      <a:lvl1pPr marL="0" algn="l" defTabSz="3135020" rtl="0" eaLnBrk="1" latinLnBrk="0" hangingPunct="1">
        <a:defRPr sz="6200" kern="1200">
          <a:solidFill>
            <a:schemeClr val="tx1"/>
          </a:solidFill>
          <a:latin typeface="+mn-lt"/>
          <a:ea typeface="+mn-ea"/>
          <a:cs typeface="+mn-cs"/>
        </a:defRPr>
      </a:lvl1pPr>
      <a:lvl2pPr marL="1567510" algn="l" defTabSz="3135020" rtl="0" eaLnBrk="1" latinLnBrk="0" hangingPunct="1">
        <a:defRPr sz="6200" kern="1200">
          <a:solidFill>
            <a:schemeClr val="tx1"/>
          </a:solidFill>
          <a:latin typeface="+mn-lt"/>
          <a:ea typeface="+mn-ea"/>
          <a:cs typeface="+mn-cs"/>
        </a:defRPr>
      </a:lvl2pPr>
      <a:lvl3pPr marL="3135020" algn="l" defTabSz="3135020" rtl="0" eaLnBrk="1" latinLnBrk="0" hangingPunct="1">
        <a:defRPr sz="6200" kern="1200">
          <a:solidFill>
            <a:schemeClr val="tx1"/>
          </a:solidFill>
          <a:latin typeface="+mn-lt"/>
          <a:ea typeface="+mn-ea"/>
          <a:cs typeface="+mn-cs"/>
        </a:defRPr>
      </a:lvl3pPr>
      <a:lvl4pPr marL="4702531" algn="l" defTabSz="3135020" rtl="0" eaLnBrk="1" latinLnBrk="0" hangingPunct="1">
        <a:defRPr sz="6200" kern="1200">
          <a:solidFill>
            <a:schemeClr val="tx1"/>
          </a:solidFill>
          <a:latin typeface="+mn-lt"/>
          <a:ea typeface="+mn-ea"/>
          <a:cs typeface="+mn-cs"/>
        </a:defRPr>
      </a:lvl4pPr>
      <a:lvl5pPr marL="6270041" algn="l" defTabSz="3135020" rtl="0" eaLnBrk="1" latinLnBrk="0" hangingPunct="1">
        <a:defRPr sz="6200" kern="1200">
          <a:solidFill>
            <a:schemeClr val="tx1"/>
          </a:solidFill>
          <a:latin typeface="+mn-lt"/>
          <a:ea typeface="+mn-ea"/>
          <a:cs typeface="+mn-cs"/>
        </a:defRPr>
      </a:lvl5pPr>
      <a:lvl6pPr marL="7837551" algn="l" defTabSz="3135020" rtl="0" eaLnBrk="1" latinLnBrk="0" hangingPunct="1">
        <a:defRPr sz="6200" kern="1200">
          <a:solidFill>
            <a:schemeClr val="tx1"/>
          </a:solidFill>
          <a:latin typeface="+mn-lt"/>
          <a:ea typeface="+mn-ea"/>
          <a:cs typeface="+mn-cs"/>
        </a:defRPr>
      </a:lvl6pPr>
      <a:lvl7pPr marL="9405061" algn="l" defTabSz="3135020" rtl="0" eaLnBrk="1" latinLnBrk="0" hangingPunct="1">
        <a:defRPr sz="6200" kern="1200">
          <a:solidFill>
            <a:schemeClr val="tx1"/>
          </a:solidFill>
          <a:latin typeface="+mn-lt"/>
          <a:ea typeface="+mn-ea"/>
          <a:cs typeface="+mn-cs"/>
        </a:defRPr>
      </a:lvl7pPr>
      <a:lvl8pPr marL="10972571" algn="l" defTabSz="3135020" rtl="0" eaLnBrk="1" latinLnBrk="0" hangingPunct="1">
        <a:defRPr sz="6200" kern="1200">
          <a:solidFill>
            <a:schemeClr val="tx1"/>
          </a:solidFill>
          <a:latin typeface="+mn-lt"/>
          <a:ea typeface="+mn-ea"/>
          <a:cs typeface="+mn-cs"/>
        </a:defRPr>
      </a:lvl8pPr>
      <a:lvl9pPr marL="12540082" algn="l" defTabSz="3135020"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microsoft.com/office/2007/relationships/hdphoto" Target="../media/hdphoto1.wdp"/><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jpg"/><Relationship Id="rId5" Type="http://schemas.openxmlformats.org/officeDocument/2006/relationships/image" Target="../media/image3.png"/><Relationship Id="rId15" Type="http://schemas.openxmlformats.org/officeDocument/2006/relationships/image" Target="../media/image12.png"/><Relationship Id="rId10" Type="http://schemas.openxmlformats.org/officeDocument/2006/relationships/image" Target="../media/image8.jpe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2"/>
          <p:cNvSpPr txBox="1">
            <a:spLocks noChangeArrowheads="1"/>
          </p:cNvSpPr>
          <p:nvPr/>
        </p:nvSpPr>
        <p:spPr bwMode="auto">
          <a:xfrm>
            <a:off x="538537" y="243608"/>
            <a:ext cx="26354223" cy="2638009"/>
          </a:xfrm>
          <a:prstGeom prst="rect">
            <a:avLst/>
          </a:prstGeom>
          <a:solidFill>
            <a:schemeClr val="bg1"/>
          </a:solidFill>
          <a:ln w="25400">
            <a:solidFill>
              <a:schemeClr val="accent1">
                <a:alpha val="26000"/>
              </a:schemeClr>
            </a:solidFill>
            <a:miter lim="800000"/>
            <a:headEnd/>
            <a:tailEnd/>
          </a:ln>
          <a:scene3d>
            <a:camera prst="orthographicFront"/>
            <a:lightRig rig="threePt" dir="t"/>
          </a:scene3d>
          <a:sp3d>
            <a:bevelT/>
          </a:sp3d>
        </p:spPr>
        <p:txBody>
          <a:bodyPr wrap="square" lIns="0" tIns="0" rIns="0" bIns="0" anchor="ctr">
            <a:no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eaLnBrk="1" hangingPunct="1">
              <a:lnSpc>
                <a:spcPct val="95000"/>
              </a:lnSpc>
            </a:pPr>
            <a:r>
              <a:rPr lang="en-US" sz="4000" b="1" dirty="0">
                <a:solidFill>
                  <a:srgbClr val="000000"/>
                </a:solidFill>
                <a:latin typeface="Calibri" pitchFamily="34" charset="0"/>
                <a:ea typeface="Calibri" pitchFamily="34" charset="0"/>
                <a:cs typeface="Calibri" pitchFamily="34" charset="0"/>
              </a:rPr>
              <a:t>The Effect of Electrical Stimulation on </a:t>
            </a:r>
            <a:r>
              <a:rPr lang="en-US" sz="4000" b="1" i="1" dirty="0">
                <a:solidFill>
                  <a:srgbClr val="000000"/>
                </a:solidFill>
                <a:latin typeface="Calibri" pitchFamily="34" charset="0"/>
                <a:ea typeface="Calibri" pitchFamily="34" charset="0"/>
                <a:cs typeface="Calibri" pitchFamily="34" charset="0"/>
              </a:rPr>
              <a:t>in vitro</a:t>
            </a:r>
            <a:r>
              <a:rPr lang="en-US" sz="4000" b="1" dirty="0">
                <a:solidFill>
                  <a:srgbClr val="000000"/>
                </a:solidFill>
                <a:latin typeface="Calibri" pitchFamily="34" charset="0"/>
                <a:ea typeface="Calibri" pitchFamily="34" charset="0"/>
                <a:cs typeface="Calibri" pitchFamily="34" charset="0"/>
              </a:rPr>
              <a:t> Diabetic Ulcer Models</a:t>
            </a:r>
          </a:p>
          <a:p>
            <a:pPr algn="ctr" eaLnBrk="1" hangingPunct="1">
              <a:lnSpc>
                <a:spcPct val="95000"/>
              </a:lnSpc>
            </a:pPr>
            <a:endParaRPr lang="en-US" sz="1500" i="1" dirty="0" smtClean="0">
              <a:solidFill>
                <a:srgbClr val="000000"/>
              </a:solidFill>
              <a:latin typeface="Calibri" pitchFamily="34" charset="0"/>
              <a:ea typeface="Calibri" pitchFamily="34" charset="0"/>
              <a:cs typeface="Calibri" pitchFamily="34" charset="0"/>
            </a:endParaRPr>
          </a:p>
          <a:p>
            <a:pPr algn="ctr" eaLnBrk="1" hangingPunct="1">
              <a:lnSpc>
                <a:spcPct val="95000"/>
              </a:lnSpc>
            </a:pPr>
            <a:r>
              <a:rPr lang="en-US" sz="2900" i="1" dirty="0" smtClean="0">
                <a:solidFill>
                  <a:srgbClr val="000000"/>
                </a:solidFill>
                <a:latin typeface="Calibri" pitchFamily="34" charset="0"/>
                <a:ea typeface="Calibri" pitchFamily="34" charset="0"/>
                <a:cs typeface="Calibri" pitchFamily="34" charset="0"/>
              </a:rPr>
              <a:t>Team </a:t>
            </a:r>
            <a:r>
              <a:rPr lang="en-US" sz="2900" i="1" dirty="0">
                <a:solidFill>
                  <a:srgbClr val="000000"/>
                </a:solidFill>
                <a:latin typeface="Calibri" pitchFamily="34" charset="0"/>
                <a:ea typeface="Calibri" pitchFamily="34" charset="0"/>
                <a:cs typeface="Calibri" pitchFamily="34" charset="0"/>
              </a:rPr>
              <a:t>ELECTRODE: Evaluating Linear-Radial Electrode Conformations for Tissue Repair and Organizing a Device for Experimentation</a:t>
            </a:r>
          </a:p>
          <a:p>
            <a:pPr algn="ctr" eaLnBrk="1" hangingPunct="1">
              <a:lnSpc>
                <a:spcPct val="95000"/>
              </a:lnSpc>
            </a:pPr>
            <a:endParaRPr lang="en-US" sz="1000" dirty="0">
              <a:solidFill>
                <a:srgbClr val="000000"/>
              </a:solidFill>
              <a:latin typeface="+mj-lt"/>
            </a:endParaRPr>
          </a:p>
          <a:p>
            <a:pPr algn="ctr" eaLnBrk="1" hangingPunct="1">
              <a:lnSpc>
                <a:spcPct val="95000"/>
              </a:lnSpc>
            </a:pPr>
            <a:r>
              <a:rPr lang="en-US" sz="2800" dirty="0" err="1">
                <a:solidFill>
                  <a:srgbClr val="000000"/>
                </a:solidFill>
                <a:latin typeface="+mj-lt"/>
              </a:rPr>
              <a:t>Sagah</a:t>
            </a:r>
            <a:r>
              <a:rPr lang="en-US" sz="2800" dirty="0">
                <a:solidFill>
                  <a:srgbClr val="000000"/>
                </a:solidFill>
                <a:latin typeface="+mj-lt"/>
              </a:rPr>
              <a:t> Ahmed, Natalie </a:t>
            </a:r>
            <a:r>
              <a:rPr lang="en-US" sz="2800" dirty="0" err="1">
                <a:solidFill>
                  <a:srgbClr val="000000"/>
                </a:solidFill>
                <a:latin typeface="+mj-lt"/>
              </a:rPr>
              <a:t>Anzures</a:t>
            </a:r>
            <a:r>
              <a:rPr lang="en-US" sz="2800" dirty="0">
                <a:solidFill>
                  <a:srgbClr val="000000"/>
                </a:solidFill>
                <a:latin typeface="+mj-lt"/>
              </a:rPr>
              <a:t>, Zach </a:t>
            </a:r>
            <a:r>
              <a:rPr lang="en-US" sz="2800" dirty="0" err="1">
                <a:solidFill>
                  <a:srgbClr val="000000"/>
                </a:solidFill>
                <a:latin typeface="+mj-lt"/>
              </a:rPr>
              <a:t>Bosley</a:t>
            </a:r>
            <a:r>
              <a:rPr lang="en-US" sz="2800" dirty="0">
                <a:solidFill>
                  <a:srgbClr val="000000"/>
                </a:solidFill>
                <a:latin typeface="+mj-lt"/>
              </a:rPr>
              <a:t>, Brendan Bui, </a:t>
            </a:r>
            <a:r>
              <a:rPr lang="en-US" sz="2800" dirty="0" err="1">
                <a:solidFill>
                  <a:srgbClr val="000000"/>
                </a:solidFill>
                <a:latin typeface="+mj-lt"/>
              </a:rPr>
              <a:t>Ariana</a:t>
            </a:r>
            <a:r>
              <a:rPr lang="en-US" sz="2800" dirty="0">
                <a:solidFill>
                  <a:srgbClr val="000000"/>
                </a:solidFill>
                <a:latin typeface="+mj-lt"/>
              </a:rPr>
              <a:t> </a:t>
            </a:r>
            <a:r>
              <a:rPr lang="en-US" sz="2800" dirty="0" err="1" smtClean="0">
                <a:solidFill>
                  <a:srgbClr val="000000"/>
                </a:solidFill>
                <a:latin typeface="+mj-lt"/>
              </a:rPr>
              <a:t>Feizi</a:t>
            </a:r>
            <a:r>
              <a:rPr lang="en-US" sz="2800" dirty="0" smtClean="0">
                <a:solidFill>
                  <a:srgbClr val="000000"/>
                </a:solidFill>
                <a:latin typeface="+mj-lt"/>
              </a:rPr>
              <a:t>, </a:t>
            </a:r>
            <a:r>
              <a:rPr lang="en-US" sz="2800" dirty="0" err="1">
                <a:solidFill>
                  <a:srgbClr val="000000"/>
                </a:solidFill>
                <a:latin typeface="+mj-lt"/>
              </a:rPr>
              <a:t>Sudi</a:t>
            </a:r>
            <a:r>
              <a:rPr lang="en-US" sz="2800" dirty="0">
                <a:solidFill>
                  <a:srgbClr val="000000"/>
                </a:solidFill>
                <a:latin typeface="+mj-lt"/>
              </a:rPr>
              <a:t> </a:t>
            </a:r>
            <a:r>
              <a:rPr lang="en-US" sz="2800" dirty="0" err="1">
                <a:solidFill>
                  <a:srgbClr val="000000"/>
                </a:solidFill>
                <a:latin typeface="+mj-lt"/>
              </a:rPr>
              <a:t>Jawahery</a:t>
            </a:r>
            <a:r>
              <a:rPr lang="en-US" sz="2800" dirty="0">
                <a:solidFill>
                  <a:srgbClr val="000000"/>
                </a:solidFill>
                <a:latin typeface="+mj-lt"/>
              </a:rPr>
              <a:t>, Courtney Koenig, Katie </a:t>
            </a:r>
            <a:r>
              <a:rPr lang="en-US" sz="2800" dirty="0" err="1">
                <a:solidFill>
                  <a:srgbClr val="000000"/>
                </a:solidFill>
                <a:latin typeface="+mj-lt"/>
              </a:rPr>
              <a:t>Lakomy</a:t>
            </a:r>
            <a:r>
              <a:rPr lang="en-US" sz="2800" dirty="0">
                <a:solidFill>
                  <a:srgbClr val="000000"/>
                </a:solidFill>
                <a:latin typeface="+mj-lt"/>
              </a:rPr>
              <a:t>, Megan Lin, </a:t>
            </a:r>
          </a:p>
          <a:p>
            <a:pPr algn="ctr" eaLnBrk="1" hangingPunct="1">
              <a:lnSpc>
                <a:spcPct val="95000"/>
              </a:lnSpc>
            </a:pPr>
            <a:r>
              <a:rPr lang="en-US" sz="2800" dirty="0" err="1">
                <a:solidFill>
                  <a:srgbClr val="000000"/>
                </a:solidFill>
                <a:latin typeface="+mj-lt"/>
              </a:rPr>
              <a:t>Poorna</a:t>
            </a:r>
            <a:r>
              <a:rPr lang="en-US" sz="2800" dirty="0">
                <a:solidFill>
                  <a:srgbClr val="000000"/>
                </a:solidFill>
                <a:latin typeface="+mj-lt"/>
              </a:rPr>
              <a:t> </a:t>
            </a:r>
            <a:r>
              <a:rPr lang="en-US" sz="2800" dirty="0" err="1">
                <a:solidFill>
                  <a:srgbClr val="000000"/>
                </a:solidFill>
                <a:latin typeface="+mj-lt"/>
              </a:rPr>
              <a:t>Natarajan</a:t>
            </a:r>
            <a:r>
              <a:rPr lang="en-US" sz="2800" dirty="0">
                <a:solidFill>
                  <a:srgbClr val="000000"/>
                </a:solidFill>
                <a:latin typeface="+mj-lt"/>
              </a:rPr>
              <a:t>, Eisha Nathan, </a:t>
            </a:r>
            <a:r>
              <a:rPr lang="en-US" sz="2800" dirty="0" err="1">
                <a:solidFill>
                  <a:srgbClr val="000000"/>
                </a:solidFill>
                <a:latin typeface="+mj-lt"/>
              </a:rPr>
              <a:t>Hiba</a:t>
            </a:r>
            <a:r>
              <a:rPr lang="en-US" sz="2800" dirty="0">
                <a:solidFill>
                  <a:srgbClr val="000000"/>
                </a:solidFill>
                <a:latin typeface="+mj-lt"/>
              </a:rPr>
              <a:t> </a:t>
            </a:r>
            <a:r>
              <a:rPr lang="en-US" sz="2800" dirty="0" err="1">
                <a:solidFill>
                  <a:srgbClr val="000000"/>
                </a:solidFill>
                <a:latin typeface="+mj-lt"/>
              </a:rPr>
              <a:t>Sayed</a:t>
            </a:r>
            <a:r>
              <a:rPr lang="en-US" sz="2800" dirty="0">
                <a:solidFill>
                  <a:srgbClr val="000000"/>
                </a:solidFill>
                <a:latin typeface="+mj-lt"/>
              </a:rPr>
              <a:t>, Eduardo </a:t>
            </a:r>
            <a:r>
              <a:rPr lang="en-US" sz="2800" dirty="0" smtClean="0">
                <a:solidFill>
                  <a:srgbClr val="000000"/>
                </a:solidFill>
                <a:latin typeface="+mj-lt"/>
              </a:rPr>
              <a:t>Solano, </a:t>
            </a:r>
            <a:r>
              <a:rPr lang="en-US" sz="2800" dirty="0">
                <a:solidFill>
                  <a:srgbClr val="000000"/>
                </a:solidFill>
                <a:latin typeface="+mj-lt"/>
              </a:rPr>
              <a:t>and Dr. John </a:t>
            </a:r>
            <a:r>
              <a:rPr lang="en-US" sz="2800" dirty="0" smtClean="0">
                <a:solidFill>
                  <a:srgbClr val="000000"/>
                </a:solidFill>
                <a:latin typeface="+mj-lt"/>
              </a:rPr>
              <a:t>Fisher</a:t>
            </a:r>
          </a:p>
        </p:txBody>
      </p:sp>
      <p:sp>
        <p:nvSpPr>
          <p:cNvPr id="18" name="Text Box 10"/>
          <p:cNvSpPr txBox="1">
            <a:spLocks noChangeArrowheads="1"/>
          </p:cNvSpPr>
          <p:nvPr/>
        </p:nvSpPr>
        <p:spPr bwMode="auto">
          <a:xfrm>
            <a:off x="546531" y="10720772"/>
            <a:ext cx="8351520" cy="10861762"/>
          </a:xfrm>
          <a:prstGeom prst="rect">
            <a:avLst/>
          </a:prstGeom>
          <a:solidFill>
            <a:schemeClr val="bg1"/>
          </a:solidFill>
          <a:ln w="25400">
            <a:solidFill>
              <a:schemeClr val="tx2">
                <a:alpha val="26000"/>
              </a:schemeClr>
            </a:solidFill>
            <a:miter lim="800000"/>
            <a:headEnd/>
            <a:tailEnd/>
          </a:ln>
          <a:scene3d>
            <a:camera prst="orthographicFront"/>
            <a:lightRig rig="threePt" dir="t"/>
          </a:scene3d>
          <a:sp3d>
            <a:bevelT/>
          </a:sp3d>
        </p:spPr>
        <p:txBody>
          <a:bodyPr wrap="square" lIns="548640" tIns="313502" rIns="548640" bIns="313502" numCol="1">
            <a:no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r>
              <a:rPr lang="en-US" sz="2000" b="1" dirty="0" smtClean="0">
                <a:solidFill>
                  <a:prstClr val="black"/>
                </a:solidFill>
                <a:latin typeface="+mj-lt"/>
                <a:cs typeface="Arial" pitchFamily="34" charset="0"/>
              </a:rPr>
              <a:t>Methods</a:t>
            </a:r>
            <a:endParaRPr lang="en-US" sz="2000" dirty="0" smtClean="0">
              <a:solidFill>
                <a:prstClr val="black"/>
              </a:solidFill>
              <a:latin typeface="+mj-lt"/>
              <a:cs typeface="Arial" pitchFamily="34" charset="0"/>
            </a:endParaRPr>
          </a:p>
          <a:p>
            <a:pPr algn="just"/>
            <a:r>
              <a:rPr lang="en-US" sz="2000" dirty="0" smtClean="0">
                <a:solidFill>
                  <a:prstClr val="black"/>
                </a:solidFill>
                <a:latin typeface="+mj-lt"/>
                <a:cs typeface="Arial" pitchFamily="34" charset="0"/>
              </a:rPr>
              <a:t>Electrical stimulation is tested using an in vitro model of RAOECs (rat </a:t>
            </a:r>
            <a:r>
              <a:rPr lang="en-US" sz="2000" dirty="0">
                <a:solidFill>
                  <a:prstClr val="black"/>
                </a:solidFill>
                <a:latin typeface="+mj-lt"/>
                <a:cs typeface="Arial" pitchFamily="34" charset="0"/>
              </a:rPr>
              <a:t>aortic endothelial </a:t>
            </a:r>
            <a:r>
              <a:rPr lang="en-US" sz="2000" dirty="0" smtClean="0">
                <a:solidFill>
                  <a:prstClr val="black"/>
                </a:solidFill>
                <a:latin typeface="+mj-lt"/>
                <a:cs typeface="Arial" pitchFamily="34" charset="0"/>
              </a:rPr>
              <a:t>cells</a:t>
            </a:r>
            <a:r>
              <a:rPr lang="en-US" sz="2000" dirty="0" smtClean="0">
                <a:solidFill>
                  <a:prstClr val="black"/>
                </a:solidFill>
                <a:latin typeface="+mj-lt"/>
                <a:cs typeface="Arial" pitchFamily="34" charset="0"/>
              </a:rPr>
              <a:t>). Endothelial cells are directly affected in the wound healing process, and an in vitro model of RAOECs allows for measurement of growth factor expressions. RAOECs </a:t>
            </a:r>
            <a:r>
              <a:rPr lang="en-US" sz="2000" dirty="0" smtClean="0">
                <a:solidFill>
                  <a:prstClr val="black"/>
                </a:solidFill>
                <a:latin typeface="+mj-lt"/>
                <a:cs typeface="Arial" pitchFamily="34" charset="0"/>
              </a:rPr>
              <a:t>are </a:t>
            </a:r>
            <a:r>
              <a:rPr lang="en-US" sz="2000" dirty="0">
                <a:solidFill>
                  <a:prstClr val="black"/>
                </a:solidFill>
                <a:latin typeface="+mj-lt"/>
                <a:cs typeface="Arial" pitchFamily="34" charset="0"/>
              </a:rPr>
              <a:t>plated in four 6-well-plates at a seeding density of 150,000/9.5 cells/cm</a:t>
            </a:r>
            <a:r>
              <a:rPr lang="en-US" sz="2000" baseline="30000" dirty="0">
                <a:solidFill>
                  <a:prstClr val="black"/>
                </a:solidFill>
                <a:latin typeface="+mj-lt"/>
                <a:cs typeface="Arial" pitchFamily="34" charset="0"/>
              </a:rPr>
              <a:t>2</a:t>
            </a:r>
            <a:r>
              <a:rPr lang="en-US" sz="2000" dirty="0">
                <a:solidFill>
                  <a:prstClr val="black"/>
                </a:solidFill>
                <a:latin typeface="+mj-lt"/>
                <a:cs typeface="Arial" pitchFamily="34" charset="0"/>
              </a:rPr>
              <a:t>. Prior to electrical stimulation, cells are scraped to simulate an open wound</a:t>
            </a:r>
            <a:r>
              <a:rPr lang="en-US" sz="2000" dirty="0" smtClean="0">
                <a:solidFill>
                  <a:prstClr val="black"/>
                </a:solidFill>
                <a:latin typeface="+mj-lt"/>
                <a:cs typeface="Arial" pitchFamily="34" charset="0"/>
              </a:rPr>
              <a:t> such that only a </a:t>
            </a:r>
            <a:r>
              <a:rPr lang="en-US" sz="2000" dirty="0">
                <a:solidFill>
                  <a:prstClr val="black"/>
                </a:solidFill>
                <a:latin typeface="+mj-lt"/>
                <a:cs typeface="Arial" pitchFamily="34" charset="0"/>
              </a:rPr>
              <a:t>1-cm radial or linear strip</a:t>
            </a:r>
            <a:r>
              <a:rPr lang="en-US" sz="2000" dirty="0" smtClean="0">
                <a:solidFill>
                  <a:prstClr val="black"/>
                </a:solidFill>
                <a:latin typeface="+mj-lt"/>
                <a:cs typeface="Arial" pitchFamily="34" charset="0"/>
              </a:rPr>
              <a:t> of confluent RAOECs remains. This 1-cm strip is then subjected to DC (direct current) electrical stimulation.</a:t>
            </a:r>
          </a:p>
          <a:p>
            <a:pPr algn="just"/>
            <a:endParaRPr lang="en-US" sz="2000" dirty="0">
              <a:solidFill>
                <a:prstClr val="black"/>
              </a:solidFill>
              <a:latin typeface="+mj-lt"/>
              <a:cs typeface="Arial" pitchFamily="34" charset="0"/>
            </a:endParaRPr>
          </a:p>
          <a:p>
            <a:pPr algn="just"/>
            <a:endParaRPr lang="en-US" sz="2000" dirty="0">
              <a:solidFill>
                <a:prstClr val="black"/>
              </a:solidFill>
              <a:latin typeface="+mj-lt"/>
              <a:cs typeface="Arial" pitchFamily="34" charset="0"/>
            </a:endParaRPr>
          </a:p>
          <a:p>
            <a:pPr marL="587816" indent="-587816" algn="just">
              <a:buFont typeface="Arial" pitchFamily="34" charset="0"/>
              <a:buChar char="•"/>
            </a:pPr>
            <a:endParaRPr lang="en-US" sz="2000" dirty="0">
              <a:solidFill>
                <a:prstClr val="black"/>
              </a:solidFill>
              <a:latin typeface="+mj-lt"/>
              <a:cs typeface="Arial" pitchFamily="34" charset="0"/>
            </a:endParaRPr>
          </a:p>
          <a:p>
            <a:pPr marL="587816" indent="-587816" algn="just">
              <a:buFont typeface="Arial" pitchFamily="34" charset="0"/>
              <a:buChar char="•"/>
            </a:pPr>
            <a:endParaRPr lang="en-US" sz="2000" dirty="0">
              <a:solidFill>
                <a:prstClr val="black"/>
              </a:solidFill>
              <a:latin typeface="+mj-lt"/>
              <a:cs typeface="Arial" pitchFamily="34" charset="0"/>
            </a:endParaRPr>
          </a:p>
          <a:p>
            <a:pPr marL="587816" indent="-587816" algn="just">
              <a:buFont typeface="Arial" pitchFamily="34" charset="0"/>
              <a:buChar char="•"/>
            </a:pPr>
            <a:endParaRPr lang="en-US" sz="2000" dirty="0">
              <a:solidFill>
                <a:prstClr val="black"/>
              </a:solidFill>
              <a:latin typeface="+mj-lt"/>
              <a:cs typeface="Arial" pitchFamily="34" charset="0"/>
            </a:endParaRPr>
          </a:p>
          <a:p>
            <a:pPr marL="587816" indent="-587816" algn="just">
              <a:buFont typeface="Arial" pitchFamily="34" charset="0"/>
              <a:buChar char="•"/>
            </a:pPr>
            <a:endParaRPr lang="en-US" sz="2000" dirty="0">
              <a:solidFill>
                <a:prstClr val="black"/>
              </a:solidFill>
              <a:latin typeface="+mj-lt"/>
              <a:cs typeface="Arial" pitchFamily="34" charset="0"/>
            </a:endParaRPr>
          </a:p>
          <a:p>
            <a:pPr marL="587816" indent="-587816" algn="just">
              <a:buFont typeface="Arial" pitchFamily="34" charset="0"/>
              <a:buChar char="•"/>
            </a:pPr>
            <a:endParaRPr lang="en-US" sz="2000" dirty="0">
              <a:solidFill>
                <a:prstClr val="black"/>
              </a:solidFill>
              <a:latin typeface="+mj-lt"/>
              <a:cs typeface="Arial" pitchFamily="34" charset="0"/>
            </a:endParaRPr>
          </a:p>
          <a:p>
            <a:pPr marL="587816" indent="-587816" algn="just">
              <a:buFont typeface="Arial" pitchFamily="34" charset="0"/>
              <a:buChar char="•"/>
            </a:pPr>
            <a:endParaRPr lang="en-US" sz="2000" dirty="0">
              <a:solidFill>
                <a:prstClr val="black"/>
              </a:solidFill>
              <a:latin typeface="+mj-lt"/>
              <a:cs typeface="Arial" pitchFamily="34" charset="0"/>
            </a:endParaRPr>
          </a:p>
          <a:p>
            <a:pPr marL="587816" indent="-587816" algn="just">
              <a:buFont typeface="Arial" pitchFamily="34" charset="0"/>
              <a:buChar char="•"/>
            </a:pPr>
            <a:endParaRPr lang="en-US" sz="2000" dirty="0">
              <a:solidFill>
                <a:prstClr val="black"/>
              </a:solidFill>
              <a:latin typeface="+mj-lt"/>
              <a:cs typeface="Arial" pitchFamily="34" charset="0"/>
            </a:endParaRPr>
          </a:p>
          <a:p>
            <a:pPr marL="587816" indent="-587816" algn="just">
              <a:buFont typeface="Arial" pitchFamily="34" charset="0"/>
              <a:buChar char="•"/>
            </a:pPr>
            <a:endParaRPr lang="en-US" sz="2000" dirty="0" smtClean="0">
              <a:solidFill>
                <a:prstClr val="black"/>
              </a:solidFill>
              <a:latin typeface="+mj-lt"/>
              <a:cs typeface="Arial" pitchFamily="34" charset="0"/>
            </a:endParaRPr>
          </a:p>
          <a:p>
            <a:pPr marL="587816" indent="-587816" algn="just">
              <a:buFont typeface="Arial" pitchFamily="34" charset="0"/>
              <a:buChar char="•"/>
            </a:pPr>
            <a:endParaRPr lang="en-US" sz="2000" dirty="0">
              <a:solidFill>
                <a:prstClr val="black"/>
              </a:solidFill>
              <a:latin typeface="+mj-lt"/>
              <a:cs typeface="Arial" pitchFamily="34" charset="0"/>
            </a:endParaRPr>
          </a:p>
          <a:p>
            <a:pPr marL="587816" indent="-587816" algn="just">
              <a:buFont typeface="Arial" pitchFamily="34" charset="0"/>
              <a:buChar char="•"/>
            </a:pPr>
            <a:endParaRPr lang="en-US" sz="2000" dirty="0" smtClean="0">
              <a:solidFill>
                <a:prstClr val="black"/>
              </a:solidFill>
              <a:latin typeface="+mj-lt"/>
              <a:cs typeface="Arial" pitchFamily="34" charset="0"/>
            </a:endParaRPr>
          </a:p>
          <a:p>
            <a:pPr marL="587816" indent="-587816" algn="just">
              <a:buFont typeface="Arial" pitchFamily="34" charset="0"/>
              <a:buChar char="•"/>
            </a:pPr>
            <a:endParaRPr lang="en-US" sz="2000" dirty="0">
              <a:solidFill>
                <a:prstClr val="black"/>
              </a:solidFill>
              <a:latin typeface="+mj-lt"/>
              <a:cs typeface="Arial" pitchFamily="34" charset="0"/>
            </a:endParaRPr>
          </a:p>
          <a:p>
            <a:pPr marL="587816" indent="-587816" algn="just">
              <a:buFont typeface="Arial" pitchFamily="34" charset="0"/>
              <a:buChar char="•"/>
            </a:pPr>
            <a:endParaRPr lang="en-US" sz="2000" dirty="0" smtClean="0">
              <a:solidFill>
                <a:prstClr val="black"/>
              </a:solidFill>
              <a:latin typeface="+mj-lt"/>
              <a:cs typeface="Arial" pitchFamily="34" charset="0"/>
            </a:endParaRPr>
          </a:p>
          <a:p>
            <a:pPr marL="587816" indent="-587816" algn="just">
              <a:buFont typeface="Arial" pitchFamily="34" charset="0"/>
              <a:buChar char="•"/>
            </a:pPr>
            <a:endParaRPr lang="en-US" sz="2000" dirty="0">
              <a:solidFill>
                <a:prstClr val="black"/>
              </a:solidFill>
              <a:latin typeface="+mj-lt"/>
              <a:cs typeface="Arial" pitchFamily="34" charset="0"/>
            </a:endParaRPr>
          </a:p>
          <a:p>
            <a:pPr marL="587816" indent="-587816" algn="just">
              <a:buFont typeface="Arial" pitchFamily="34" charset="0"/>
              <a:buChar char="•"/>
            </a:pPr>
            <a:endParaRPr lang="en-US" sz="2000" dirty="0">
              <a:solidFill>
                <a:prstClr val="black"/>
              </a:solidFill>
              <a:latin typeface="+mj-lt"/>
              <a:cs typeface="Arial" pitchFamily="34" charset="0"/>
            </a:endParaRPr>
          </a:p>
          <a:p>
            <a:pPr algn="just"/>
            <a:r>
              <a:rPr lang="en-US" sz="2000" dirty="0">
                <a:solidFill>
                  <a:prstClr val="black"/>
                </a:solidFill>
                <a:latin typeface="+mj-lt"/>
                <a:cs typeface="Arial" pitchFamily="34" charset="0"/>
              </a:rPr>
              <a:t> </a:t>
            </a:r>
            <a:endParaRPr lang="en-US" sz="2000" dirty="0">
              <a:solidFill>
                <a:srgbClr val="000000"/>
              </a:solidFill>
              <a:latin typeface="+mj-lt"/>
            </a:endParaRPr>
          </a:p>
        </p:txBody>
      </p:sp>
      <p:sp>
        <p:nvSpPr>
          <p:cNvPr id="14" name="Rectangle 13"/>
          <p:cNvSpPr/>
          <p:nvPr/>
        </p:nvSpPr>
        <p:spPr>
          <a:xfrm>
            <a:off x="538537" y="2943908"/>
            <a:ext cx="26354928" cy="64008"/>
          </a:xfrm>
          <a:prstGeom prst="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13502" tIns="156751" rIns="313502" bIns="156751" rtlCol="0" anchor="ctr"/>
          <a:lstStyle/>
          <a:p>
            <a:pPr algn="ctr"/>
            <a:endParaRPr lang="en-US">
              <a:solidFill>
                <a:prstClr val="white"/>
              </a:solidFill>
            </a:endParaRPr>
          </a:p>
        </p:txBody>
      </p:sp>
      <p:sp>
        <p:nvSpPr>
          <p:cNvPr id="17" name="Text Box 10"/>
          <p:cNvSpPr txBox="1">
            <a:spLocks noChangeArrowheads="1"/>
          </p:cNvSpPr>
          <p:nvPr/>
        </p:nvSpPr>
        <p:spPr bwMode="auto">
          <a:xfrm>
            <a:off x="538537" y="3132526"/>
            <a:ext cx="8351520" cy="7140416"/>
          </a:xfrm>
          <a:prstGeom prst="rect">
            <a:avLst/>
          </a:prstGeom>
          <a:solidFill>
            <a:schemeClr val="bg1"/>
          </a:solidFill>
          <a:ln w="25400">
            <a:solidFill>
              <a:schemeClr val="tx2">
                <a:alpha val="26000"/>
              </a:schemeClr>
            </a:solidFill>
            <a:miter lim="800000"/>
            <a:headEnd/>
            <a:tailEnd/>
          </a:ln>
          <a:scene3d>
            <a:camera prst="orthographicFront"/>
            <a:lightRig rig="threePt" dir="t"/>
          </a:scene3d>
          <a:sp3d>
            <a:bevelT/>
          </a:sp3d>
        </p:spPr>
        <p:txBody>
          <a:bodyPr wrap="square" lIns="548640" tIns="182880" rIns="548640" bIns="182880">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just"/>
            <a:r>
              <a:rPr lang="en-US" sz="2000" b="1" dirty="0">
                <a:solidFill>
                  <a:prstClr val="black"/>
                </a:solidFill>
                <a:latin typeface="+mj-lt"/>
                <a:cs typeface="Arial" pitchFamily="34" charset="0"/>
              </a:rPr>
              <a:t>Introduction</a:t>
            </a:r>
          </a:p>
          <a:p>
            <a:pPr algn="just"/>
            <a:r>
              <a:rPr lang="en-US" sz="2000" dirty="0">
                <a:solidFill>
                  <a:prstClr val="black"/>
                </a:solidFill>
                <a:latin typeface="+mj-lt"/>
                <a:cs typeface="Arial" pitchFamily="34" charset="0"/>
              </a:rPr>
              <a:t>Chronic diabetic ulcers are a pressing medical concern that </a:t>
            </a:r>
            <a:r>
              <a:rPr lang="en-US" sz="2000" dirty="0" smtClean="0">
                <a:solidFill>
                  <a:prstClr val="black"/>
                </a:solidFill>
                <a:latin typeface="+mj-lt"/>
                <a:cs typeface="Arial" pitchFamily="34" charset="0"/>
              </a:rPr>
              <a:t>affects  approximately 15</a:t>
            </a:r>
            <a:r>
              <a:rPr lang="en-US" sz="2000" dirty="0">
                <a:solidFill>
                  <a:prstClr val="black"/>
                </a:solidFill>
                <a:latin typeface="+mj-lt"/>
                <a:cs typeface="Arial" pitchFamily="34" charset="0"/>
              </a:rPr>
              <a:t>% of patients with diabetes worldwide. Complications related to ulcers frequently result in lower-limb amputations and are the leading cause of diabetes-linked hospitalizations. Current treatments for diabetic ulcers include invasive surgery, therapeutic footwear, and hyperbaric oxygen treatment. However, these treatments have major limitations due to their adverse side effects, need for constant </a:t>
            </a:r>
            <a:r>
              <a:rPr lang="en-US" sz="2000" dirty="0" smtClean="0">
                <a:solidFill>
                  <a:prstClr val="black"/>
                </a:solidFill>
                <a:latin typeface="+mj-lt"/>
                <a:cs typeface="Arial" pitchFamily="34" charset="0"/>
              </a:rPr>
              <a:t>application, </a:t>
            </a:r>
            <a:r>
              <a:rPr lang="en-US" sz="2000" dirty="0">
                <a:solidFill>
                  <a:prstClr val="black"/>
                </a:solidFill>
                <a:latin typeface="+mj-lt"/>
                <a:cs typeface="Arial" pitchFamily="34" charset="0"/>
              </a:rPr>
              <a:t>and low reliability.</a:t>
            </a:r>
          </a:p>
          <a:p>
            <a:pPr algn="just"/>
            <a:r>
              <a:rPr lang="en-US" sz="2000" dirty="0">
                <a:solidFill>
                  <a:prstClr val="black"/>
                </a:solidFill>
                <a:latin typeface="+mj-lt"/>
                <a:cs typeface="Arial" pitchFamily="34" charset="0"/>
              </a:rPr>
              <a:t> </a:t>
            </a:r>
          </a:p>
          <a:p>
            <a:pPr algn="just"/>
            <a:r>
              <a:rPr lang="en-US" sz="2000" dirty="0">
                <a:solidFill>
                  <a:prstClr val="black"/>
                </a:solidFill>
                <a:latin typeface="+mj-lt"/>
                <a:cs typeface="Arial" pitchFamily="34" charset="0"/>
              </a:rPr>
              <a:t>The application of a low-voltage electrical stimulus across tissue layers has been shown to trigger wound-healing pathways. The lack of angiogenesis (vascular tissue formation) in chronic diabetic ulcers is a major cause of infection and slow healing rates. Our objective is to demonstrate the effect that linear (constant) and radial (non-constant) electric fields have on angiogenic wound healing pathways</a:t>
            </a:r>
            <a:r>
              <a:rPr lang="en-US" sz="2000" dirty="0" smtClean="0">
                <a:solidFill>
                  <a:prstClr val="black"/>
                </a:solidFill>
                <a:latin typeface="+mj-lt"/>
                <a:cs typeface="Arial" pitchFamily="34" charset="0"/>
              </a:rPr>
              <a:t>. We will measure the effects of both electrical fields on cell migration, cell proliferation, VEGF expression, and </a:t>
            </a:r>
            <a:r>
              <a:rPr lang="en-US" sz="2000" dirty="0" err="1" smtClean="0">
                <a:solidFill>
                  <a:prstClr val="black"/>
                </a:solidFill>
                <a:latin typeface="+mj-lt"/>
                <a:cs typeface="Arial" pitchFamily="34" charset="0"/>
              </a:rPr>
              <a:t>bFGF</a:t>
            </a:r>
            <a:r>
              <a:rPr lang="en-US" sz="2000" dirty="0" smtClean="0">
                <a:solidFill>
                  <a:prstClr val="black"/>
                </a:solidFill>
                <a:latin typeface="+mj-lt"/>
                <a:cs typeface="Arial" pitchFamily="34" charset="0"/>
              </a:rPr>
              <a:t> expression. We hypothesize that the application of an electrical stimulus to the wound will help alleviate the inflammatory tissue response, increase levels of angiogenesis, and reduce the healing time of diabetic ulcers.</a:t>
            </a:r>
            <a:endParaRPr lang="en-US" sz="2000" dirty="0">
              <a:solidFill>
                <a:srgbClr val="000000"/>
              </a:solidFill>
              <a:latin typeface="+mj-lt"/>
            </a:endParaRPr>
          </a:p>
        </p:txBody>
      </p:sp>
      <p:sp>
        <p:nvSpPr>
          <p:cNvPr id="52" name="TextBox 51"/>
          <p:cNvSpPr txBox="1"/>
          <p:nvPr/>
        </p:nvSpPr>
        <p:spPr>
          <a:xfrm>
            <a:off x="471192" y="14243346"/>
            <a:ext cx="5359932" cy="7386638"/>
          </a:xfrm>
          <a:prstGeom prst="rect">
            <a:avLst/>
          </a:prstGeom>
          <a:noFill/>
        </p:spPr>
        <p:txBody>
          <a:bodyPr wrap="square" lIns="627004" tIns="0" rIns="0" bIns="0" rtlCol="0">
            <a:spAutoFit/>
          </a:bodyPr>
          <a:lstStyle/>
          <a:p>
            <a:pPr algn="just"/>
            <a:r>
              <a:rPr lang="en-US" sz="2000" dirty="0" smtClean="0">
                <a:solidFill>
                  <a:prstClr val="black"/>
                </a:solidFill>
                <a:cs typeface="Arial" pitchFamily="34" charset="0"/>
              </a:rPr>
              <a:t>Figure 1 is a graph of the electrical stimulus with </a:t>
            </a:r>
            <a:r>
              <a:rPr lang="en-US" sz="2000" dirty="0">
                <a:solidFill>
                  <a:prstClr val="black"/>
                </a:solidFill>
                <a:cs typeface="Arial" pitchFamily="34" charset="0"/>
              </a:rPr>
              <a:t>the following parameters </a:t>
            </a:r>
            <a:r>
              <a:rPr lang="en-US" sz="2000" dirty="0" smtClean="0">
                <a:solidFill>
                  <a:prstClr val="black"/>
                </a:solidFill>
                <a:cs typeface="Arial" pitchFamily="34" charset="0"/>
              </a:rPr>
              <a:t>applied </a:t>
            </a:r>
            <a:r>
              <a:rPr lang="en-US" sz="2000" dirty="0">
                <a:solidFill>
                  <a:prstClr val="black"/>
                </a:solidFill>
                <a:cs typeface="Arial" pitchFamily="34" charset="0"/>
              </a:rPr>
              <a:t>to all experimental wells for 30 min:</a:t>
            </a:r>
          </a:p>
          <a:p>
            <a:pPr marL="313502" indent="-313502" algn="just">
              <a:buFont typeface="Arial" pitchFamily="34" charset="0"/>
              <a:buChar char="•"/>
            </a:pPr>
            <a:r>
              <a:rPr lang="en-US" sz="2000" dirty="0">
                <a:solidFill>
                  <a:prstClr val="black"/>
                </a:solidFill>
                <a:cs typeface="Arial" pitchFamily="34" charset="0"/>
              </a:rPr>
              <a:t>0.01V, 0.1V or 1V</a:t>
            </a:r>
          </a:p>
          <a:p>
            <a:pPr marL="313502" indent="-313502" algn="just">
              <a:buFont typeface="Arial" pitchFamily="34" charset="0"/>
              <a:buChar char="•"/>
            </a:pPr>
            <a:r>
              <a:rPr lang="en-US" sz="2000" dirty="0">
                <a:solidFill>
                  <a:prstClr val="black"/>
                </a:solidFill>
                <a:cs typeface="Arial" pitchFamily="34" charset="0"/>
              </a:rPr>
              <a:t>50 Hz</a:t>
            </a:r>
          </a:p>
          <a:p>
            <a:pPr marL="313502" indent="-313502" algn="just">
              <a:buFont typeface="Arial" pitchFamily="34" charset="0"/>
              <a:buChar char="•"/>
            </a:pPr>
            <a:r>
              <a:rPr lang="en-US" sz="2000" dirty="0">
                <a:solidFill>
                  <a:prstClr val="black"/>
                </a:solidFill>
                <a:cs typeface="Arial" pitchFamily="34" charset="0"/>
              </a:rPr>
              <a:t>50% duty </a:t>
            </a:r>
            <a:r>
              <a:rPr lang="en-US" sz="2000" dirty="0" smtClean="0">
                <a:solidFill>
                  <a:prstClr val="black"/>
                </a:solidFill>
                <a:cs typeface="Arial" pitchFamily="34" charset="0"/>
              </a:rPr>
              <a:t>cycle</a:t>
            </a:r>
          </a:p>
          <a:p>
            <a:pPr algn="just"/>
            <a:r>
              <a:rPr lang="en-US" sz="2000" dirty="0" smtClean="0">
                <a:solidFill>
                  <a:prstClr val="black"/>
                </a:solidFill>
                <a:cs typeface="Arial" pitchFamily="34" charset="0"/>
              </a:rPr>
              <a:t>Figure </a:t>
            </a:r>
            <a:r>
              <a:rPr lang="en-US" sz="2000" dirty="0" smtClean="0">
                <a:solidFill>
                  <a:prstClr val="black"/>
                </a:solidFill>
                <a:cs typeface="Arial" pitchFamily="34" charset="0"/>
              </a:rPr>
              <a:t>2 shows the electric field for the linear device while Figure 3 shows the electric field for the radial device.</a:t>
            </a:r>
          </a:p>
          <a:p>
            <a:pPr algn="just"/>
            <a:endParaRPr lang="en-US" sz="2000" dirty="0">
              <a:solidFill>
                <a:prstClr val="black"/>
              </a:solidFill>
              <a:cs typeface="Arial" pitchFamily="34" charset="0"/>
            </a:endParaRPr>
          </a:p>
          <a:p>
            <a:pPr algn="just"/>
            <a:r>
              <a:rPr lang="en-US" sz="2000" dirty="0" smtClean="0">
                <a:solidFill>
                  <a:prstClr val="black"/>
                </a:solidFill>
                <a:cs typeface="Arial" pitchFamily="34" charset="0"/>
              </a:rPr>
              <a:t>The </a:t>
            </a:r>
            <a:r>
              <a:rPr lang="en-US" sz="2000" dirty="0">
                <a:solidFill>
                  <a:prstClr val="black"/>
                </a:solidFill>
                <a:cs typeface="Arial" pitchFamily="34" charset="0"/>
              </a:rPr>
              <a:t>following data collection steps are performed:</a:t>
            </a:r>
          </a:p>
          <a:p>
            <a:pPr marL="313502" indent="-313502" algn="just">
              <a:buFont typeface="Arial" pitchFamily="34" charset="0"/>
              <a:buChar char="•"/>
            </a:pPr>
            <a:r>
              <a:rPr lang="en-US" sz="2000" dirty="0">
                <a:solidFill>
                  <a:prstClr val="black"/>
                </a:solidFill>
                <a:cs typeface="Arial" pitchFamily="34" charset="0"/>
              </a:rPr>
              <a:t>Images are taken of cell strip location 0h, 4.5h and 9h </a:t>
            </a:r>
            <a:r>
              <a:rPr lang="en-US" sz="2000" dirty="0" smtClean="0">
                <a:solidFill>
                  <a:prstClr val="black"/>
                </a:solidFill>
                <a:cs typeface="Arial" pitchFamily="34" charset="0"/>
              </a:rPr>
              <a:t>post stimulation </a:t>
            </a:r>
            <a:r>
              <a:rPr lang="en-US" sz="2000" dirty="0">
                <a:solidFill>
                  <a:prstClr val="black"/>
                </a:solidFill>
                <a:cs typeface="Arial" pitchFamily="34" charset="0"/>
              </a:rPr>
              <a:t>for </a:t>
            </a:r>
            <a:r>
              <a:rPr lang="en-US" sz="2000" b="1" dirty="0">
                <a:solidFill>
                  <a:prstClr val="black"/>
                </a:solidFill>
                <a:cs typeface="Arial" pitchFamily="34" charset="0"/>
              </a:rPr>
              <a:t>cell migration</a:t>
            </a:r>
            <a:r>
              <a:rPr lang="en-US" sz="2000" dirty="0">
                <a:solidFill>
                  <a:prstClr val="black"/>
                </a:solidFill>
                <a:cs typeface="Arial" pitchFamily="34" charset="0"/>
              </a:rPr>
              <a:t> data</a:t>
            </a:r>
          </a:p>
          <a:p>
            <a:pPr marL="313502" indent="-313502" algn="just">
              <a:buFont typeface="Arial" pitchFamily="34" charset="0"/>
              <a:buChar char="•"/>
            </a:pPr>
            <a:r>
              <a:rPr lang="en-US" sz="2000" dirty="0">
                <a:solidFill>
                  <a:prstClr val="black"/>
                </a:solidFill>
                <a:cs typeface="Arial" pitchFamily="34" charset="0"/>
              </a:rPr>
              <a:t>Live/dead pictures are taken 24h and 48h after stimulation for </a:t>
            </a:r>
            <a:r>
              <a:rPr lang="en-US" sz="2000" b="1" dirty="0">
                <a:solidFill>
                  <a:prstClr val="black"/>
                </a:solidFill>
                <a:cs typeface="Arial" pitchFamily="34" charset="0"/>
              </a:rPr>
              <a:t>cell density </a:t>
            </a:r>
            <a:r>
              <a:rPr lang="en-US" sz="2000" dirty="0" smtClean="0">
                <a:solidFill>
                  <a:prstClr val="black"/>
                </a:solidFill>
                <a:cs typeface="Arial" pitchFamily="34" charset="0"/>
              </a:rPr>
              <a:t>data and to assess </a:t>
            </a:r>
            <a:r>
              <a:rPr lang="en-US" sz="2000" b="1" dirty="0" smtClean="0">
                <a:solidFill>
                  <a:prstClr val="black"/>
                </a:solidFill>
                <a:cs typeface="Arial" pitchFamily="34" charset="0"/>
              </a:rPr>
              <a:t>cell viability</a:t>
            </a:r>
            <a:endParaRPr lang="en-US" sz="2000" dirty="0">
              <a:solidFill>
                <a:prstClr val="black"/>
              </a:solidFill>
              <a:cs typeface="Arial" pitchFamily="34" charset="0"/>
            </a:endParaRPr>
          </a:p>
          <a:p>
            <a:pPr marL="313502" indent="-313502" algn="just">
              <a:buFont typeface="Arial" pitchFamily="34" charset="0"/>
              <a:buChar char="•"/>
            </a:pPr>
            <a:r>
              <a:rPr lang="en-US" sz="2000" dirty="0">
                <a:solidFill>
                  <a:prstClr val="black"/>
                </a:solidFill>
                <a:cs typeface="Arial" pitchFamily="34" charset="0"/>
              </a:rPr>
              <a:t>Future work will include analyzing </a:t>
            </a:r>
            <a:r>
              <a:rPr lang="en-US" sz="2000" b="1" dirty="0">
                <a:solidFill>
                  <a:prstClr val="black"/>
                </a:solidFill>
                <a:cs typeface="Arial" pitchFamily="34" charset="0"/>
              </a:rPr>
              <a:t>VEGF</a:t>
            </a:r>
            <a:r>
              <a:rPr lang="en-US" sz="2000" dirty="0">
                <a:solidFill>
                  <a:prstClr val="black"/>
                </a:solidFill>
                <a:cs typeface="Arial" pitchFamily="34" charset="0"/>
              </a:rPr>
              <a:t> (vascular endothelial growth factor)</a:t>
            </a:r>
            <a:r>
              <a:rPr lang="en-US" sz="2000" b="1" dirty="0">
                <a:solidFill>
                  <a:prstClr val="black"/>
                </a:solidFill>
                <a:cs typeface="Arial" pitchFamily="34" charset="0"/>
              </a:rPr>
              <a:t> </a:t>
            </a:r>
            <a:r>
              <a:rPr lang="en-US" sz="2000" dirty="0">
                <a:solidFill>
                  <a:prstClr val="black"/>
                </a:solidFill>
                <a:cs typeface="Arial" pitchFamily="34" charset="0"/>
              </a:rPr>
              <a:t>and</a:t>
            </a:r>
            <a:r>
              <a:rPr lang="en-US" sz="2000" b="1" dirty="0">
                <a:solidFill>
                  <a:prstClr val="black"/>
                </a:solidFill>
                <a:cs typeface="Arial" pitchFamily="34" charset="0"/>
              </a:rPr>
              <a:t> </a:t>
            </a:r>
            <a:r>
              <a:rPr lang="en-US" sz="2000" b="1" dirty="0" err="1">
                <a:solidFill>
                  <a:prstClr val="black"/>
                </a:solidFill>
                <a:cs typeface="Arial" pitchFamily="34" charset="0"/>
              </a:rPr>
              <a:t>bFGF</a:t>
            </a:r>
            <a:r>
              <a:rPr lang="en-US" sz="2000" b="1" dirty="0">
                <a:solidFill>
                  <a:prstClr val="black"/>
                </a:solidFill>
                <a:cs typeface="Arial" pitchFamily="34" charset="0"/>
              </a:rPr>
              <a:t> expression </a:t>
            </a:r>
            <a:r>
              <a:rPr lang="en-US" sz="2000" dirty="0">
                <a:solidFill>
                  <a:prstClr val="black"/>
                </a:solidFill>
                <a:cs typeface="Arial" pitchFamily="34" charset="0"/>
              </a:rPr>
              <a:t>(basic fibroblast growth factor) using </a:t>
            </a:r>
            <a:r>
              <a:rPr lang="en-US" sz="2000" dirty="0" err="1">
                <a:solidFill>
                  <a:prstClr val="black"/>
                </a:solidFill>
                <a:cs typeface="Arial" pitchFamily="34" charset="0"/>
              </a:rPr>
              <a:t>qRT</a:t>
            </a:r>
            <a:r>
              <a:rPr lang="en-US" sz="2000" dirty="0">
                <a:solidFill>
                  <a:prstClr val="black"/>
                </a:solidFill>
                <a:cs typeface="Arial" pitchFamily="34" charset="0"/>
              </a:rPr>
              <a:t>-PCR</a:t>
            </a:r>
            <a:endParaRPr lang="en-US" sz="2000" dirty="0">
              <a:solidFill>
                <a:srgbClr val="000000"/>
              </a:solidFill>
            </a:endParaRPr>
          </a:p>
          <a:p>
            <a:pPr algn="just"/>
            <a:endParaRPr lang="en-US" sz="2000" dirty="0" smtClean="0">
              <a:solidFill>
                <a:prstClr val="black"/>
              </a:solidFill>
              <a:cs typeface="Arial" pitchFamily="34" charset="0"/>
            </a:endParaRPr>
          </a:p>
          <a:p>
            <a:pPr marL="313502" indent="-313502" algn="just">
              <a:buFont typeface="Arial" pitchFamily="34" charset="0"/>
              <a:buChar char="•"/>
            </a:pPr>
            <a:endParaRPr lang="en-US" sz="2000" dirty="0">
              <a:solidFill>
                <a:prstClr val="black"/>
              </a:solidFill>
              <a:cs typeface="Arial" pitchFamily="34" charset="0"/>
            </a:endParaRPr>
          </a:p>
        </p:txBody>
      </p:sp>
      <p:sp>
        <p:nvSpPr>
          <p:cNvPr id="22" name="Text Box 10"/>
          <p:cNvSpPr txBox="1">
            <a:spLocks noChangeArrowheads="1"/>
          </p:cNvSpPr>
          <p:nvPr/>
        </p:nvSpPr>
        <p:spPr bwMode="auto">
          <a:xfrm>
            <a:off x="18541240" y="3132529"/>
            <a:ext cx="8351520" cy="11650394"/>
          </a:xfrm>
          <a:prstGeom prst="rect">
            <a:avLst/>
          </a:prstGeom>
          <a:solidFill>
            <a:schemeClr val="bg1"/>
          </a:solidFill>
          <a:ln w="25400">
            <a:solidFill>
              <a:schemeClr val="tx2">
                <a:alpha val="26000"/>
              </a:schemeClr>
            </a:solidFill>
            <a:miter lim="800000"/>
            <a:headEnd/>
            <a:tailEnd/>
          </a:ln>
          <a:scene3d>
            <a:camera prst="orthographicFront"/>
            <a:lightRig rig="threePt" dir="t"/>
          </a:scene3d>
          <a:sp3d>
            <a:bevelT/>
          </a:sp3d>
        </p:spPr>
        <p:txBody>
          <a:bodyPr wrap="square" lIns="548640" tIns="182880" rIns="548640" bIns="182880">
            <a:no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r>
              <a:rPr lang="en-US" sz="2000" b="1" dirty="0">
                <a:solidFill>
                  <a:prstClr val="black"/>
                </a:solidFill>
                <a:latin typeface="+mj-lt"/>
                <a:cs typeface="Arial" pitchFamily="34" charset="0"/>
              </a:rPr>
              <a:t>Experimental Setup</a:t>
            </a:r>
          </a:p>
          <a:p>
            <a:r>
              <a:rPr lang="en-US" sz="2000" dirty="0">
                <a:solidFill>
                  <a:prstClr val="black"/>
                </a:solidFill>
                <a:latin typeface="+mj-lt"/>
                <a:cs typeface="Arial" pitchFamily="34" charset="0"/>
              </a:rPr>
              <a:t>The experiment is divided into stages of stimulation, cell proliferation analysis, and cell migration analysis:</a:t>
            </a:r>
          </a:p>
          <a:p>
            <a:endParaRPr lang="en-US" sz="2000" b="1" dirty="0" smtClean="0">
              <a:solidFill>
                <a:prstClr val="black"/>
              </a:solidFill>
              <a:latin typeface="+mj-lt"/>
              <a:cs typeface="Arial" pitchFamily="34" charset="0"/>
            </a:endParaRPr>
          </a:p>
          <a:p>
            <a:endParaRPr lang="en-US" sz="2000" b="1" dirty="0" smtClean="0">
              <a:solidFill>
                <a:prstClr val="black"/>
              </a:solidFill>
              <a:latin typeface="+mj-lt"/>
              <a:cs typeface="Arial" pitchFamily="34" charset="0"/>
            </a:endParaRPr>
          </a:p>
          <a:p>
            <a:endParaRPr lang="en-US" sz="2000" b="1" dirty="0" smtClean="0">
              <a:solidFill>
                <a:prstClr val="black"/>
              </a:solidFill>
              <a:latin typeface="+mj-lt"/>
              <a:cs typeface="Arial" pitchFamily="34" charset="0"/>
            </a:endParaRPr>
          </a:p>
          <a:p>
            <a:endParaRPr lang="en-US" sz="2000" b="1" dirty="0">
              <a:solidFill>
                <a:prstClr val="black"/>
              </a:solidFill>
              <a:latin typeface="+mj-lt"/>
              <a:cs typeface="Arial" pitchFamily="34" charset="0"/>
            </a:endParaRPr>
          </a:p>
          <a:p>
            <a:endParaRPr lang="en-US" sz="2000" b="1" dirty="0">
              <a:solidFill>
                <a:prstClr val="black"/>
              </a:solidFill>
              <a:latin typeface="+mj-lt"/>
              <a:cs typeface="Arial" pitchFamily="34" charset="0"/>
            </a:endParaRPr>
          </a:p>
          <a:p>
            <a:endParaRPr lang="en-US" sz="2000" b="1" dirty="0">
              <a:solidFill>
                <a:prstClr val="black"/>
              </a:solidFill>
              <a:latin typeface="+mj-lt"/>
              <a:cs typeface="Arial" pitchFamily="34" charset="0"/>
            </a:endParaRPr>
          </a:p>
          <a:p>
            <a:endParaRPr lang="en-US" sz="2000" b="1" dirty="0">
              <a:solidFill>
                <a:prstClr val="black"/>
              </a:solidFill>
              <a:latin typeface="+mj-lt"/>
              <a:cs typeface="Arial" pitchFamily="34" charset="0"/>
            </a:endParaRPr>
          </a:p>
          <a:p>
            <a:endParaRPr lang="en-US" sz="2000" b="1" dirty="0">
              <a:solidFill>
                <a:prstClr val="black"/>
              </a:solidFill>
              <a:latin typeface="+mj-lt"/>
              <a:cs typeface="Arial" pitchFamily="34" charset="0"/>
            </a:endParaRPr>
          </a:p>
          <a:p>
            <a:endParaRPr lang="en-US" sz="2000" b="1" dirty="0" smtClean="0">
              <a:solidFill>
                <a:prstClr val="black"/>
              </a:solidFill>
              <a:latin typeface="+mj-lt"/>
              <a:cs typeface="Arial" pitchFamily="34" charset="0"/>
            </a:endParaRPr>
          </a:p>
          <a:p>
            <a:endParaRPr lang="en-US" sz="2000" b="1" dirty="0" smtClean="0">
              <a:solidFill>
                <a:prstClr val="black"/>
              </a:solidFill>
              <a:latin typeface="+mj-lt"/>
              <a:cs typeface="Arial" pitchFamily="34" charset="0"/>
            </a:endParaRPr>
          </a:p>
          <a:p>
            <a:endParaRPr lang="en-US" sz="2000" b="1" dirty="0">
              <a:solidFill>
                <a:prstClr val="black"/>
              </a:solidFill>
              <a:latin typeface="+mj-lt"/>
              <a:cs typeface="Arial" pitchFamily="34" charset="0"/>
            </a:endParaRPr>
          </a:p>
          <a:p>
            <a:endParaRPr lang="en-US" sz="2000" b="1" dirty="0">
              <a:solidFill>
                <a:prstClr val="black"/>
              </a:solidFill>
              <a:latin typeface="+mj-lt"/>
              <a:cs typeface="Arial" pitchFamily="34" charset="0"/>
            </a:endParaRPr>
          </a:p>
          <a:p>
            <a:endParaRPr lang="en-US" sz="2000" b="1" dirty="0">
              <a:solidFill>
                <a:prstClr val="black"/>
              </a:solidFill>
              <a:latin typeface="+mj-lt"/>
              <a:cs typeface="Arial" pitchFamily="34" charset="0"/>
            </a:endParaRPr>
          </a:p>
          <a:p>
            <a:endParaRPr lang="en-US" sz="2000" b="1" dirty="0">
              <a:solidFill>
                <a:prstClr val="black"/>
              </a:solidFill>
              <a:latin typeface="+mj-lt"/>
              <a:cs typeface="Arial" pitchFamily="34" charset="0"/>
            </a:endParaRPr>
          </a:p>
          <a:p>
            <a:endParaRPr lang="en-US" sz="2000" b="1" dirty="0">
              <a:solidFill>
                <a:prstClr val="black"/>
              </a:solidFill>
              <a:latin typeface="+mj-lt"/>
              <a:cs typeface="Arial" pitchFamily="34" charset="0"/>
            </a:endParaRPr>
          </a:p>
          <a:p>
            <a:endParaRPr lang="en-US" sz="2000" b="1" dirty="0">
              <a:solidFill>
                <a:prstClr val="black"/>
              </a:solidFill>
              <a:latin typeface="+mj-lt"/>
              <a:cs typeface="Arial" pitchFamily="34" charset="0"/>
            </a:endParaRPr>
          </a:p>
          <a:p>
            <a:endParaRPr lang="en-US" sz="2000" b="1" dirty="0">
              <a:solidFill>
                <a:prstClr val="black"/>
              </a:solidFill>
              <a:latin typeface="+mj-lt"/>
              <a:cs typeface="Arial" pitchFamily="34" charset="0"/>
            </a:endParaRPr>
          </a:p>
          <a:p>
            <a:endParaRPr lang="en-US" sz="2000" b="1" dirty="0">
              <a:solidFill>
                <a:prstClr val="black"/>
              </a:solidFill>
              <a:latin typeface="+mj-lt"/>
              <a:cs typeface="Arial" pitchFamily="34" charset="0"/>
            </a:endParaRPr>
          </a:p>
          <a:p>
            <a:endParaRPr lang="en-US" sz="2000" b="1" dirty="0">
              <a:solidFill>
                <a:prstClr val="black"/>
              </a:solidFill>
              <a:latin typeface="+mj-lt"/>
              <a:cs typeface="Arial" pitchFamily="34" charset="0"/>
            </a:endParaRPr>
          </a:p>
          <a:p>
            <a:endParaRPr lang="en-US" sz="2000" b="1" dirty="0">
              <a:solidFill>
                <a:prstClr val="black"/>
              </a:solidFill>
              <a:latin typeface="+mj-lt"/>
              <a:cs typeface="Arial" pitchFamily="34" charset="0"/>
            </a:endParaRPr>
          </a:p>
          <a:p>
            <a:endParaRPr lang="en-US" sz="2000" b="1" dirty="0" smtClean="0">
              <a:solidFill>
                <a:prstClr val="black"/>
              </a:solidFill>
              <a:latin typeface="+mj-lt"/>
              <a:cs typeface="Arial" pitchFamily="34" charset="0"/>
            </a:endParaRPr>
          </a:p>
          <a:p>
            <a:endParaRPr lang="en-US" sz="2000" b="1" dirty="0">
              <a:solidFill>
                <a:prstClr val="black"/>
              </a:solidFill>
              <a:latin typeface="+mj-lt"/>
              <a:cs typeface="Arial" pitchFamily="34" charset="0"/>
            </a:endParaRPr>
          </a:p>
          <a:p>
            <a:endParaRPr lang="en-US" sz="2000" b="1" dirty="0" smtClean="0">
              <a:solidFill>
                <a:prstClr val="black"/>
              </a:solidFill>
              <a:latin typeface="+mj-lt"/>
              <a:cs typeface="Arial" pitchFamily="34" charset="0"/>
            </a:endParaRPr>
          </a:p>
          <a:p>
            <a:endParaRPr lang="en-US" sz="2000" b="1" dirty="0">
              <a:solidFill>
                <a:prstClr val="black"/>
              </a:solidFill>
              <a:latin typeface="+mj-lt"/>
              <a:cs typeface="Arial" pitchFamily="34" charset="0"/>
            </a:endParaRPr>
          </a:p>
          <a:p>
            <a:endParaRPr lang="en-US" sz="2000" b="1" dirty="0" smtClean="0">
              <a:solidFill>
                <a:prstClr val="black"/>
              </a:solidFill>
              <a:latin typeface="+mj-lt"/>
              <a:cs typeface="Arial" pitchFamily="34" charset="0"/>
            </a:endParaRPr>
          </a:p>
          <a:p>
            <a:endParaRPr lang="en-US" sz="2000" b="1" dirty="0">
              <a:solidFill>
                <a:prstClr val="black"/>
              </a:solidFill>
              <a:latin typeface="+mj-lt"/>
              <a:cs typeface="Arial" pitchFamily="34" charset="0"/>
            </a:endParaRPr>
          </a:p>
          <a:p>
            <a:endParaRPr lang="en-US" sz="2000" b="1" dirty="0" smtClean="0">
              <a:solidFill>
                <a:prstClr val="black"/>
              </a:solidFill>
              <a:latin typeface="+mj-lt"/>
              <a:cs typeface="Arial" pitchFamily="34" charset="0"/>
            </a:endParaRPr>
          </a:p>
          <a:p>
            <a:endParaRPr lang="en-US" sz="2000" b="1" dirty="0">
              <a:solidFill>
                <a:prstClr val="black"/>
              </a:solidFill>
              <a:latin typeface="+mj-lt"/>
              <a:cs typeface="Arial" pitchFamily="34" charset="0"/>
            </a:endParaRPr>
          </a:p>
          <a:p>
            <a:endParaRPr lang="en-US" sz="2000" b="1" dirty="0">
              <a:solidFill>
                <a:prstClr val="black"/>
              </a:solidFill>
              <a:latin typeface="+mj-lt"/>
              <a:cs typeface="Arial" pitchFamily="34" charset="0"/>
            </a:endParaRPr>
          </a:p>
          <a:p>
            <a:endParaRPr lang="en-US" sz="2000" b="1" dirty="0" smtClean="0">
              <a:solidFill>
                <a:prstClr val="black"/>
              </a:solidFill>
              <a:latin typeface="+mj-lt"/>
              <a:cs typeface="Arial" pitchFamily="34" charset="0"/>
            </a:endParaRPr>
          </a:p>
        </p:txBody>
      </p:sp>
      <p:sp>
        <p:nvSpPr>
          <p:cNvPr id="35" name="Text Box 10"/>
          <p:cNvSpPr txBox="1">
            <a:spLocks noChangeArrowheads="1"/>
          </p:cNvSpPr>
          <p:nvPr/>
        </p:nvSpPr>
        <p:spPr bwMode="auto">
          <a:xfrm>
            <a:off x="18510590" y="15048884"/>
            <a:ext cx="8351520" cy="6533650"/>
          </a:xfrm>
          <a:prstGeom prst="rect">
            <a:avLst/>
          </a:prstGeom>
          <a:solidFill>
            <a:schemeClr val="bg1"/>
          </a:solidFill>
          <a:ln w="25400">
            <a:solidFill>
              <a:schemeClr val="tx2">
                <a:alpha val="26000"/>
              </a:schemeClr>
            </a:solidFill>
            <a:miter lim="800000"/>
            <a:headEnd/>
            <a:tailEnd/>
          </a:ln>
          <a:scene3d>
            <a:camera prst="orthographicFront"/>
            <a:lightRig rig="threePt" dir="t"/>
          </a:scene3d>
          <a:sp3d>
            <a:bevelT/>
          </a:sp3d>
        </p:spPr>
        <p:txBody>
          <a:bodyPr wrap="square" lIns="548640" tIns="313502" rIns="548640" bIns="365760">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r>
              <a:rPr lang="en-US" sz="2000" b="1" dirty="0">
                <a:solidFill>
                  <a:prstClr val="black"/>
                </a:solidFill>
                <a:latin typeface="+mj-lt"/>
                <a:cs typeface="Arial" pitchFamily="34" charset="0"/>
              </a:rPr>
              <a:t>Conclusion</a:t>
            </a:r>
          </a:p>
          <a:p>
            <a:pPr lvl="0" algn="just"/>
            <a:r>
              <a:rPr lang="en-US" sz="2000" dirty="0">
                <a:latin typeface="+mj-lt"/>
                <a:ea typeface="Calibri"/>
                <a:cs typeface="Times New Roman"/>
              </a:rPr>
              <a:t>The objectives of this study were to investigate the effects of an optimized linearly and radially applied electrical field (in vitro) on cell </a:t>
            </a:r>
            <a:r>
              <a:rPr lang="en-US" sz="2000" dirty="0" smtClean="0">
                <a:latin typeface="+mj-lt"/>
                <a:ea typeface="Calibri"/>
                <a:cs typeface="Times New Roman"/>
              </a:rPr>
              <a:t>proliferation, </a:t>
            </a:r>
            <a:r>
              <a:rPr lang="en-US" sz="2000" dirty="0">
                <a:latin typeface="+mj-lt"/>
                <a:ea typeface="Calibri"/>
                <a:cs typeface="Times New Roman"/>
              </a:rPr>
              <a:t>cell migration, VEGF expression, and </a:t>
            </a:r>
            <a:r>
              <a:rPr lang="en-US" sz="2000" dirty="0" err="1">
                <a:latin typeface="+mj-lt"/>
                <a:ea typeface="Calibri"/>
                <a:cs typeface="Times New Roman"/>
              </a:rPr>
              <a:t>bFGF</a:t>
            </a:r>
            <a:r>
              <a:rPr lang="en-US" sz="2000" dirty="0">
                <a:latin typeface="+mj-lt"/>
                <a:ea typeface="Calibri"/>
                <a:cs typeface="Times New Roman"/>
              </a:rPr>
              <a:t> expression. </a:t>
            </a:r>
            <a:r>
              <a:rPr lang="en-US" sz="2000" dirty="0" smtClean="0">
                <a:latin typeface="+mj-lt"/>
                <a:ea typeface="Calibri"/>
                <a:cs typeface="Times New Roman"/>
              </a:rPr>
              <a:t>Results show that application of an electric field increases </a:t>
            </a:r>
            <a:r>
              <a:rPr lang="en-US" sz="2000" dirty="0">
                <a:latin typeface="+mj-lt"/>
                <a:ea typeface="Calibri"/>
                <a:cs typeface="Times New Roman"/>
              </a:rPr>
              <a:t>cell </a:t>
            </a:r>
            <a:r>
              <a:rPr lang="en-US" sz="2000" dirty="0" smtClean="0">
                <a:latin typeface="+mj-lt"/>
                <a:ea typeface="Calibri"/>
                <a:cs typeface="Times New Roman"/>
              </a:rPr>
              <a:t>migration. Cell </a:t>
            </a:r>
            <a:r>
              <a:rPr lang="en-US" sz="2000" dirty="0">
                <a:latin typeface="+mj-lt"/>
                <a:ea typeface="Calibri"/>
                <a:cs typeface="Times New Roman"/>
              </a:rPr>
              <a:t>proliferation </a:t>
            </a:r>
            <a:r>
              <a:rPr lang="en-US" sz="2000" dirty="0" smtClean="0">
                <a:latin typeface="+mj-lt"/>
                <a:ea typeface="Calibri"/>
                <a:cs typeface="Times New Roman"/>
              </a:rPr>
              <a:t>tests show </a:t>
            </a:r>
            <a:r>
              <a:rPr lang="en-US" sz="2000" dirty="0">
                <a:latin typeface="+mj-lt"/>
                <a:ea typeface="Calibri"/>
                <a:cs typeface="Times New Roman"/>
              </a:rPr>
              <a:t>successful cell cultures with the amount of dead cells being negligible. Thus, this study shows that applying a linear electric field onto in vitro rat aortic endothelial cells</a:t>
            </a:r>
            <a:r>
              <a:rPr lang="en-US" sz="2000" dirty="0" smtClean="0">
                <a:latin typeface="+mj-lt"/>
                <a:ea typeface="Calibri"/>
                <a:cs typeface="Times New Roman"/>
              </a:rPr>
              <a:t> induces </a:t>
            </a:r>
            <a:r>
              <a:rPr lang="en-US" sz="2000" dirty="0">
                <a:latin typeface="+mj-lt"/>
                <a:ea typeface="Calibri"/>
                <a:cs typeface="Times New Roman"/>
              </a:rPr>
              <a:t>and improves the natural healing process. Future work includes testing the effectiveness of a radially applied electric field (in vitro) and either a linearly or radially applied electric field (in vivo). </a:t>
            </a:r>
            <a:endParaRPr lang="en-US" sz="2000" dirty="0" smtClean="0">
              <a:latin typeface="+mj-lt"/>
              <a:ea typeface="Calibri"/>
              <a:cs typeface="Times New Roman"/>
            </a:endParaRPr>
          </a:p>
          <a:p>
            <a:pPr lvl="0" algn="just"/>
            <a:endParaRPr lang="en-US" sz="2000" dirty="0">
              <a:latin typeface="+mj-lt"/>
              <a:ea typeface="Calibri"/>
              <a:cs typeface="Times New Roman"/>
            </a:endParaRPr>
          </a:p>
          <a:p>
            <a:pPr algn="just"/>
            <a:r>
              <a:rPr lang="en-US" sz="2000" b="1" dirty="0">
                <a:solidFill>
                  <a:prstClr val="black"/>
                </a:solidFill>
                <a:latin typeface="+mj-lt"/>
                <a:cs typeface="Arial" pitchFamily="34" charset="0"/>
              </a:rPr>
              <a:t>Acknowledgements </a:t>
            </a:r>
          </a:p>
          <a:p>
            <a:pPr algn="just"/>
            <a:r>
              <a:rPr lang="en-US" sz="2000" dirty="0">
                <a:solidFill>
                  <a:prstClr val="black"/>
                </a:solidFill>
                <a:latin typeface="+mj-lt"/>
                <a:ea typeface="Calibri"/>
                <a:cs typeface="Arial" pitchFamily="34" charset="0"/>
              </a:rPr>
              <a:t>We would like to thank </a:t>
            </a:r>
            <a:r>
              <a:rPr lang="en-US" sz="2000" dirty="0">
                <a:latin typeface="+mj-lt"/>
                <a:ea typeface="Calibri"/>
                <a:cs typeface="Times New Roman"/>
              </a:rPr>
              <a:t>Dr. </a:t>
            </a:r>
            <a:r>
              <a:rPr lang="en-US" sz="2000" dirty="0" err="1">
                <a:latin typeface="+mj-lt"/>
                <a:ea typeface="Calibri"/>
                <a:cs typeface="Times New Roman"/>
              </a:rPr>
              <a:t>Dagenais</a:t>
            </a:r>
            <a:r>
              <a:rPr lang="en-US" sz="2000" dirty="0">
                <a:latin typeface="+mj-lt"/>
                <a:ea typeface="Calibri"/>
                <a:cs typeface="Times New Roman"/>
              </a:rPr>
              <a:t>, (Dept. of Electrical &amp; Computer Engineering); K. </a:t>
            </a:r>
            <a:r>
              <a:rPr lang="en-US" sz="2000" dirty="0" err="1">
                <a:latin typeface="+mj-lt"/>
                <a:ea typeface="Calibri"/>
                <a:cs typeface="Times New Roman"/>
              </a:rPr>
              <a:t>Ferlin</a:t>
            </a:r>
            <a:r>
              <a:rPr lang="en-US" sz="2000" dirty="0">
                <a:latin typeface="+mj-lt"/>
                <a:ea typeface="Calibri"/>
                <a:cs typeface="Times New Roman"/>
              </a:rPr>
              <a:t>, B. Nguyen, M. Wang, T. Zhu (lab graduate students); and Dr. </a:t>
            </a:r>
            <a:r>
              <a:rPr lang="en-US" sz="2000" dirty="0" err="1">
                <a:latin typeface="+mj-lt"/>
                <a:ea typeface="Calibri"/>
                <a:cs typeface="Times New Roman"/>
              </a:rPr>
              <a:t>Coale</a:t>
            </a:r>
            <a:r>
              <a:rPr lang="en-US" sz="2000" dirty="0">
                <a:latin typeface="+mj-lt"/>
                <a:ea typeface="Calibri"/>
                <a:cs typeface="Times New Roman"/>
              </a:rPr>
              <a:t>, Dr. </a:t>
            </a:r>
            <a:r>
              <a:rPr lang="en-US" sz="2000" dirty="0" err="1">
                <a:latin typeface="+mj-lt"/>
                <a:ea typeface="Calibri"/>
                <a:cs typeface="Times New Roman"/>
              </a:rPr>
              <a:t>Skendall</a:t>
            </a:r>
            <a:r>
              <a:rPr lang="en-US" sz="2000" dirty="0">
                <a:latin typeface="+mj-lt"/>
                <a:ea typeface="Calibri"/>
                <a:cs typeface="Times New Roman"/>
              </a:rPr>
              <a:t>, Dr. Creek, Dr. Wallace, Dr. Thomas (Gemstone directors and staff). Our research is supported by an Undergraduate Research Fellowship from the Howard Hughes Medical Institute</a:t>
            </a:r>
            <a:r>
              <a:rPr lang="en-US" sz="2000" dirty="0" smtClean="0">
                <a:latin typeface="+mj-lt"/>
                <a:ea typeface="Calibri"/>
                <a:cs typeface="Times New Roman"/>
              </a:rPr>
              <a:t>.</a:t>
            </a:r>
            <a:endParaRPr lang="en-US" sz="2000" dirty="0">
              <a:latin typeface="+mj-lt"/>
              <a:ea typeface="Calibri"/>
              <a:cs typeface="Times New Roman"/>
            </a:endParaRPr>
          </a:p>
        </p:txBody>
      </p:sp>
      <p:grpSp>
        <p:nvGrpSpPr>
          <p:cNvPr id="49" name="Group 48"/>
          <p:cNvGrpSpPr/>
          <p:nvPr/>
        </p:nvGrpSpPr>
        <p:grpSpPr>
          <a:xfrm>
            <a:off x="18486530" y="4492085"/>
            <a:ext cx="7827572" cy="2381488"/>
            <a:chOff x="10266512" y="5176156"/>
            <a:chExt cx="9393086" cy="2381488"/>
          </a:xfrm>
        </p:grpSpPr>
        <p:grpSp>
          <p:nvGrpSpPr>
            <p:cNvPr id="7" name="Group 6"/>
            <p:cNvGrpSpPr/>
            <p:nvPr/>
          </p:nvGrpSpPr>
          <p:grpSpPr>
            <a:xfrm>
              <a:off x="16459199" y="5176156"/>
              <a:ext cx="3200399" cy="2381488"/>
              <a:chOff x="4268045" y="2604315"/>
              <a:chExt cx="725318" cy="650606"/>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8045" y="2604315"/>
                <a:ext cx="725318" cy="538655"/>
              </a:xfrm>
              <a:prstGeom prst="rect">
                <a:avLst/>
              </a:prstGeom>
            </p:spPr>
          </p:pic>
          <p:sp>
            <p:nvSpPr>
              <p:cNvPr id="19" name="Text Box 10"/>
              <p:cNvSpPr txBox="1">
                <a:spLocks noChangeArrowheads="1"/>
              </p:cNvSpPr>
              <p:nvPr/>
            </p:nvSpPr>
            <p:spPr bwMode="auto">
              <a:xfrm>
                <a:off x="4268045" y="3165794"/>
                <a:ext cx="725318" cy="89127"/>
              </a:xfrm>
              <a:prstGeom prst="rect">
                <a:avLst/>
              </a:prstGeom>
              <a:solidFill>
                <a:schemeClr val="bg1">
                  <a:alpha val="27058"/>
                </a:schemeClr>
              </a:solidFill>
              <a:ln w="3175">
                <a:solidFill>
                  <a:schemeClr val="tx2">
                    <a:alpha val="26000"/>
                  </a:schemeClr>
                </a:solidFill>
                <a:miter lim="800000"/>
                <a:headEnd/>
                <a:tailEnd/>
              </a:ln>
            </p:spPr>
            <p:txBody>
              <a:bodyPr wrap="square" lIns="0" tIns="9144" rIns="0" bIns="9144">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a:r>
                  <a:rPr lang="en-US" sz="2000" dirty="0">
                    <a:solidFill>
                      <a:srgbClr val="000000"/>
                    </a:solidFill>
                    <a:latin typeface="+mj-lt"/>
                  </a:rPr>
                  <a:t>Figure </a:t>
                </a:r>
                <a:r>
                  <a:rPr lang="en-US" sz="2000" dirty="0" smtClean="0">
                    <a:solidFill>
                      <a:srgbClr val="000000"/>
                    </a:solidFill>
                    <a:latin typeface="+mj-lt"/>
                  </a:rPr>
                  <a:t>8.</a:t>
                </a:r>
                <a:endParaRPr lang="en-US" sz="2000" dirty="0">
                  <a:solidFill>
                    <a:srgbClr val="000000"/>
                  </a:solidFill>
                  <a:latin typeface="+mj-lt"/>
                </a:endParaRPr>
              </a:p>
            </p:txBody>
          </p:sp>
        </p:grpSp>
        <p:sp>
          <p:nvSpPr>
            <p:cNvPr id="39" name="TextBox 38"/>
            <p:cNvSpPr txBox="1"/>
            <p:nvPr/>
          </p:nvSpPr>
          <p:spPr>
            <a:xfrm>
              <a:off x="10266512" y="5176163"/>
              <a:ext cx="5858652" cy="2154436"/>
            </a:xfrm>
            <a:prstGeom prst="rect">
              <a:avLst/>
            </a:prstGeom>
            <a:noFill/>
          </p:spPr>
          <p:txBody>
            <a:bodyPr wrap="square" lIns="627004" tIns="0" rIns="0" bIns="0" numCol="1" rtlCol="0">
              <a:spAutoFit/>
            </a:bodyPr>
            <a:lstStyle/>
            <a:p>
              <a:pPr algn="just"/>
              <a:r>
                <a:rPr lang="en-US" sz="2000" dirty="0">
                  <a:solidFill>
                    <a:prstClr val="black"/>
                  </a:solidFill>
                  <a:cs typeface="Arial" pitchFamily="34" charset="0"/>
                </a:rPr>
                <a:t>Figure </a:t>
              </a:r>
              <a:r>
                <a:rPr lang="en-US" sz="2000" dirty="0" smtClean="0">
                  <a:solidFill>
                    <a:prstClr val="black"/>
                  </a:solidFill>
                  <a:cs typeface="Arial" pitchFamily="34" charset="0"/>
                </a:rPr>
                <a:t>8 </a:t>
              </a:r>
              <a:r>
                <a:rPr lang="en-US" sz="2000" dirty="0">
                  <a:solidFill>
                    <a:prstClr val="black"/>
                  </a:solidFill>
                  <a:cs typeface="Arial" pitchFamily="34" charset="0"/>
                </a:rPr>
                <a:t>shows the experimental setup of the linearly applied electric field.</a:t>
              </a:r>
              <a:r>
                <a:rPr lang="en-US" sz="2000" dirty="0" smtClean="0">
                  <a:solidFill>
                    <a:prstClr val="black"/>
                  </a:solidFill>
                  <a:cs typeface="Arial" pitchFamily="34" charset="0"/>
                </a:rPr>
                <a:t> The three wells on the left are </a:t>
              </a:r>
              <a:r>
                <a:rPr lang="en-US" sz="2000" dirty="0">
                  <a:solidFill>
                    <a:prstClr val="black"/>
                  </a:solidFill>
                  <a:cs typeface="Arial" pitchFamily="34" charset="0"/>
                </a:rPr>
                <a:t>the controls, meaning no electrical stimulation is applied.</a:t>
              </a:r>
              <a:r>
                <a:rPr lang="en-US" sz="2000" dirty="0" smtClean="0">
                  <a:solidFill>
                    <a:prstClr val="black"/>
                  </a:solidFill>
                  <a:cs typeface="Arial" pitchFamily="34" charset="0"/>
                </a:rPr>
                <a:t> The three wells on the right are </a:t>
              </a:r>
              <a:r>
                <a:rPr lang="en-US" sz="2000" dirty="0">
                  <a:solidFill>
                    <a:prstClr val="black"/>
                  </a:solidFill>
                  <a:cs typeface="Arial" pitchFamily="34" charset="0"/>
                </a:rPr>
                <a:t>the experimental wells, meaning either a voltage of 0.01V, 0.1V, or 1V is applied.</a:t>
              </a:r>
            </a:p>
          </p:txBody>
        </p:sp>
      </p:grpSp>
      <p:grpSp>
        <p:nvGrpSpPr>
          <p:cNvPr id="47" name="Group 46"/>
          <p:cNvGrpSpPr/>
          <p:nvPr/>
        </p:nvGrpSpPr>
        <p:grpSpPr>
          <a:xfrm>
            <a:off x="18486532" y="7156378"/>
            <a:ext cx="7825475" cy="4001095"/>
            <a:chOff x="10272768" y="8731289"/>
            <a:chExt cx="9390570" cy="4001095"/>
          </a:xfrm>
        </p:grpSpPr>
        <p:grpSp>
          <p:nvGrpSpPr>
            <p:cNvPr id="12" name="Group 11"/>
            <p:cNvGrpSpPr/>
            <p:nvPr/>
          </p:nvGrpSpPr>
          <p:grpSpPr>
            <a:xfrm>
              <a:off x="16462938" y="8783768"/>
              <a:ext cx="3200400" cy="2401021"/>
              <a:chOff x="5139554" y="1952836"/>
              <a:chExt cx="725318" cy="655940"/>
            </a:xfrm>
          </p:grpSpPr>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39554" y="1952836"/>
                <a:ext cx="725318" cy="538494"/>
              </a:xfrm>
              <a:prstGeom prst="rect">
                <a:avLst/>
              </a:prstGeom>
            </p:spPr>
          </p:pic>
          <p:sp>
            <p:nvSpPr>
              <p:cNvPr id="25" name="Text Box 10"/>
              <p:cNvSpPr txBox="1">
                <a:spLocks noChangeArrowheads="1"/>
              </p:cNvSpPr>
              <p:nvPr/>
            </p:nvSpPr>
            <p:spPr bwMode="auto">
              <a:xfrm>
                <a:off x="5139554" y="2519649"/>
                <a:ext cx="725318" cy="89127"/>
              </a:xfrm>
              <a:prstGeom prst="rect">
                <a:avLst/>
              </a:prstGeom>
              <a:solidFill>
                <a:schemeClr val="bg1">
                  <a:alpha val="27058"/>
                </a:schemeClr>
              </a:solidFill>
              <a:ln w="3175">
                <a:solidFill>
                  <a:schemeClr val="tx2">
                    <a:alpha val="26000"/>
                  </a:schemeClr>
                </a:solidFill>
                <a:miter lim="800000"/>
                <a:headEnd/>
                <a:tailEnd/>
              </a:ln>
            </p:spPr>
            <p:txBody>
              <a:bodyPr wrap="square" lIns="0" tIns="9144" rIns="0" bIns="9144">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a:r>
                  <a:rPr lang="en-US" sz="2000" dirty="0">
                    <a:solidFill>
                      <a:srgbClr val="000000"/>
                    </a:solidFill>
                    <a:latin typeface="+mj-lt"/>
                  </a:rPr>
                  <a:t>Figure 9</a:t>
                </a:r>
                <a:r>
                  <a:rPr lang="en-US" sz="2000" dirty="0" smtClean="0">
                    <a:solidFill>
                      <a:srgbClr val="000000"/>
                    </a:solidFill>
                    <a:latin typeface="+mj-lt"/>
                  </a:rPr>
                  <a:t>.</a:t>
                </a:r>
                <a:endParaRPr lang="en-US" sz="2000" dirty="0">
                  <a:solidFill>
                    <a:srgbClr val="000000"/>
                  </a:solidFill>
                  <a:latin typeface="+mj-lt"/>
                </a:endParaRPr>
              </a:p>
            </p:txBody>
          </p:sp>
        </p:grpSp>
        <p:sp>
          <p:nvSpPr>
            <p:cNvPr id="40" name="TextBox 39"/>
            <p:cNvSpPr txBox="1"/>
            <p:nvPr/>
          </p:nvSpPr>
          <p:spPr>
            <a:xfrm>
              <a:off x="10272768" y="8731289"/>
              <a:ext cx="5848654" cy="4001095"/>
            </a:xfrm>
            <a:prstGeom prst="rect">
              <a:avLst/>
            </a:prstGeom>
            <a:noFill/>
          </p:spPr>
          <p:txBody>
            <a:bodyPr wrap="square" lIns="627004" tIns="0" rIns="0" bIns="0" rtlCol="0">
              <a:spAutoFit/>
            </a:bodyPr>
            <a:lstStyle/>
            <a:p>
              <a:pPr algn="just"/>
              <a:r>
                <a:rPr lang="en-US" sz="2000" dirty="0">
                  <a:solidFill>
                    <a:srgbClr val="000000"/>
                  </a:solidFill>
                </a:rPr>
                <a:t>Figure </a:t>
              </a:r>
              <a:r>
                <a:rPr lang="en-US" sz="2000" dirty="0" smtClean="0">
                  <a:solidFill>
                    <a:srgbClr val="000000"/>
                  </a:solidFill>
                </a:rPr>
                <a:t>9 </a:t>
              </a:r>
              <a:r>
                <a:rPr lang="en-US" sz="2000" dirty="0">
                  <a:solidFill>
                    <a:srgbClr val="000000"/>
                  </a:solidFill>
                </a:rPr>
                <a:t>depicts an example of measuring cell proliferation. A sample is taken from each </a:t>
              </a:r>
              <a:r>
                <a:rPr lang="en-US" sz="2000" dirty="0" smtClean="0">
                  <a:solidFill>
                    <a:srgbClr val="000000"/>
                  </a:solidFill>
                </a:rPr>
                <a:t>control </a:t>
              </a:r>
              <a:r>
                <a:rPr lang="en-US" sz="2000" dirty="0">
                  <a:solidFill>
                    <a:srgbClr val="000000"/>
                  </a:solidFill>
                </a:rPr>
                <a:t>and experimental </a:t>
              </a:r>
              <a:r>
                <a:rPr lang="en-US" sz="2000" dirty="0" smtClean="0">
                  <a:solidFill>
                    <a:srgbClr val="000000"/>
                  </a:solidFill>
                </a:rPr>
                <a:t>well </a:t>
              </a:r>
              <a:r>
                <a:rPr lang="en-US" sz="2000" dirty="0">
                  <a:solidFill>
                    <a:srgbClr val="000000"/>
                  </a:solidFill>
                </a:rPr>
                <a:t>and  cells are fluorescently stained. </a:t>
              </a:r>
              <a:r>
                <a:rPr lang="en-US" sz="2000" dirty="0" smtClean="0">
                  <a:solidFill>
                    <a:srgbClr val="000000"/>
                  </a:solidFill>
                </a:rPr>
                <a:t>Live cells are visualized as green due to green fluorescent-</a:t>
              </a:r>
              <a:r>
                <a:rPr lang="en-US" sz="2000" dirty="0" err="1" smtClean="0">
                  <a:solidFill>
                    <a:srgbClr val="000000"/>
                  </a:solidFill>
                </a:rPr>
                <a:t>Calcein</a:t>
              </a:r>
              <a:r>
                <a:rPr lang="en-US" sz="2000" dirty="0" smtClean="0">
                  <a:solidFill>
                    <a:srgbClr val="000000"/>
                  </a:solidFill>
                </a:rPr>
                <a:t> staining the cell membrane. Dead cells are visualized as red due to </a:t>
              </a:r>
              <a:r>
                <a:rPr lang="en-US" sz="2000" dirty="0" err="1" smtClean="0">
                  <a:solidFill>
                    <a:srgbClr val="000000"/>
                  </a:solidFill>
                </a:rPr>
                <a:t>Ethidium</a:t>
              </a:r>
              <a:r>
                <a:rPr lang="en-US" sz="2000" dirty="0" smtClean="0">
                  <a:solidFill>
                    <a:srgbClr val="000000"/>
                  </a:solidFill>
                </a:rPr>
                <a:t> </a:t>
              </a:r>
              <a:r>
                <a:rPr lang="en-US" sz="2000" dirty="0" err="1" smtClean="0">
                  <a:solidFill>
                    <a:srgbClr val="000000"/>
                  </a:solidFill>
                </a:rPr>
                <a:t>homodimer</a:t>
              </a:r>
              <a:r>
                <a:rPr lang="en-US" sz="2000" dirty="0" smtClean="0">
                  <a:solidFill>
                    <a:srgbClr val="000000"/>
                  </a:solidFill>
                </a:rPr>
                <a:t> III staining the disrupted membrane areas. Live/dead </a:t>
              </a:r>
              <a:r>
                <a:rPr lang="en-US" sz="2000" dirty="0">
                  <a:solidFill>
                    <a:srgbClr val="000000"/>
                  </a:solidFill>
                </a:rPr>
                <a:t>samples are examined under a fluorescent microscope and cells are counted using </a:t>
              </a:r>
              <a:r>
                <a:rPr lang="en-US" sz="2000" dirty="0" smtClean="0">
                  <a:solidFill>
                    <a:srgbClr val="000000"/>
                  </a:solidFill>
                </a:rPr>
                <a:t>‘</a:t>
              </a:r>
              <a:r>
                <a:rPr lang="en-US" sz="2000" dirty="0">
                  <a:solidFill>
                    <a:srgbClr val="000000"/>
                  </a:solidFill>
                </a:rPr>
                <a:t>Image </a:t>
              </a:r>
              <a:r>
                <a:rPr lang="en-US" sz="2000" dirty="0" smtClean="0">
                  <a:solidFill>
                    <a:srgbClr val="000000"/>
                  </a:solidFill>
                </a:rPr>
                <a:t>J’ software.</a:t>
              </a:r>
              <a:endParaRPr lang="en-US" sz="2000" dirty="0">
                <a:solidFill>
                  <a:srgbClr val="000000"/>
                </a:solidFill>
              </a:endParaRPr>
            </a:p>
          </p:txBody>
        </p:sp>
      </p:grpSp>
      <p:grpSp>
        <p:nvGrpSpPr>
          <p:cNvPr id="5" name="Group 4"/>
          <p:cNvGrpSpPr/>
          <p:nvPr/>
        </p:nvGrpSpPr>
        <p:grpSpPr>
          <a:xfrm>
            <a:off x="18486530" y="10036696"/>
            <a:ext cx="7849243" cy="4325705"/>
            <a:chOff x="11382636" y="10396736"/>
            <a:chExt cx="9419092" cy="4325705"/>
          </a:xfrm>
        </p:grpSpPr>
        <p:grpSp>
          <p:nvGrpSpPr>
            <p:cNvPr id="48" name="Group 47"/>
            <p:cNvGrpSpPr/>
            <p:nvPr/>
          </p:nvGrpSpPr>
          <p:grpSpPr>
            <a:xfrm>
              <a:off x="11382636" y="11947227"/>
              <a:ext cx="9419092" cy="2775214"/>
              <a:chOff x="10218232" y="12215776"/>
              <a:chExt cx="9419092" cy="2775214"/>
            </a:xfrm>
          </p:grpSpPr>
          <p:sp>
            <p:nvSpPr>
              <p:cNvPr id="32" name="Text Box 10"/>
              <p:cNvSpPr txBox="1">
                <a:spLocks noChangeArrowheads="1"/>
              </p:cNvSpPr>
              <p:nvPr/>
            </p:nvSpPr>
            <p:spPr bwMode="auto">
              <a:xfrm>
                <a:off x="16436924" y="14664747"/>
                <a:ext cx="3200400" cy="326243"/>
              </a:xfrm>
              <a:prstGeom prst="rect">
                <a:avLst/>
              </a:prstGeom>
              <a:solidFill>
                <a:schemeClr val="bg1">
                  <a:alpha val="27058"/>
                </a:schemeClr>
              </a:solidFill>
              <a:ln w="3175">
                <a:solidFill>
                  <a:schemeClr val="tx2">
                    <a:alpha val="26000"/>
                  </a:schemeClr>
                </a:solidFill>
                <a:miter lim="800000"/>
                <a:headEnd/>
                <a:tailEnd/>
              </a:ln>
            </p:spPr>
            <p:txBody>
              <a:bodyPr wrap="square" lIns="0" tIns="9144" rIns="0" bIns="9144">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a:r>
                  <a:rPr lang="en-US" sz="2000" dirty="0">
                    <a:solidFill>
                      <a:srgbClr val="000000"/>
                    </a:solidFill>
                    <a:latin typeface="+mj-lt"/>
                  </a:rPr>
                  <a:t>Figure </a:t>
                </a:r>
                <a:r>
                  <a:rPr lang="en-US" sz="2000" dirty="0" smtClean="0">
                    <a:solidFill>
                      <a:srgbClr val="000000"/>
                    </a:solidFill>
                    <a:latin typeface="+mj-lt"/>
                  </a:rPr>
                  <a:t>10.</a:t>
                </a:r>
                <a:endParaRPr lang="en-US" sz="2000" dirty="0">
                  <a:solidFill>
                    <a:srgbClr val="000000"/>
                  </a:solidFill>
                  <a:latin typeface="+mj-lt"/>
                </a:endParaRPr>
              </a:p>
            </p:txBody>
          </p:sp>
          <p:sp>
            <p:nvSpPr>
              <p:cNvPr id="41" name="TextBox 40"/>
              <p:cNvSpPr txBox="1"/>
              <p:nvPr/>
            </p:nvSpPr>
            <p:spPr>
              <a:xfrm>
                <a:off x="10218232" y="12215776"/>
                <a:ext cx="5848653" cy="2462213"/>
              </a:xfrm>
              <a:prstGeom prst="rect">
                <a:avLst/>
              </a:prstGeom>
              <a:noFill/>
            </p:spPr>
            <p:txBody>
              <a:bodyPr wrap="square" lIns="627004" tIns="0" rIns="0" bIns="0" rtlCol="0">
                <a:spAutoFit/>
              </a:bodyPr>
              <a:lstStyle/>
              <a:p>
                <a:pPr algn="just"/>
                <a:r>
                  <a:rPr lang="en-US" sz="2000" dirty="0">
                    <a:solidFill>
                      <a:srgbClr val="000000"/>
                    </a:solidFill>
                  </a:rPr>
                  <a:t>Figure </a:t>
                </a:r>
                <a:r>
                  <a:rPr lang="en-US" sz="2000" dirty="0" smtClean="0">
                    <a:solidFill>
                      <a:srgbClr val="000000"/>
                    </a:solidFill>
                  </a:rPr>
                  <a:t>10 is </a:t>
                </a:r>
                <a:r>
                  <a:rPr lang="en-US" sz="2000" dirty="0">
                    <a:solidFill>
                      <a:srgbClr val="000000"/>
                    </a:solidFill>
                  </a:rPr>
                  <a:t>an example of</a:t>
                </a:r>
                <a:r>
                  <a:rPr lang="en-US" sz="2000" dirty="0" smtClean="0">
                    <a:solidFill>
                      <a:srgbClr val="000000"/>
                    </a:solidFill>
                  </a:rPr>
                  <a:t> how cell </a:t>
                </a:r>
                <a:r>
                  <a:rPr lang="en-US" sz="2000" dirty="0">
                    <a:solidFill>
                      <a:srgbClr val="000000"/>
                    </a:solidFill>
                  </a:rPr>
                  <a:t>migration in the direction of the arrow </a:t>
                </a:r>
                <a:r>
                  <a:rPr lang="en-US" sz="2000" dirty="0" smtClean="0">
                    <a:solidFill>
                      <a:srgbClr val="000000"/>
                    </a:solidFill>
                  </a:rPr>
                  <a:t>was measured. Three </a:t>
                </a:r>
                <a:r>
                  <a:rPr lang="en-US" sz="2000" dirty="0">
                    <a:solidFill>
                      <a:srgbClr val="000000"/>
                    </a:solidFill>
                  </a:rPr>
                  <a:t>images </a:t>
                </a:r>
                <a:r>
                  <a:rPr lang="en-US" sz="2000" dirty="0" smtClean="0">
                    <a:solidFill>
                      <a:srgbClr val="000000"/>
                    </a:solidFill>
                  </a:rPr>
                  <a:t>under </a:t>
                </a:r>
                <a:r>
                  <a:rPr lang="en-US" sz="2000" dirty="0">
                    <a:solidFill>
                      <a:srgbClr val="000000"/>
                    </a:solidFill>
                  </a:rPr>
                  <a:t>2.5X </a:t>
                </a:r>
                <a:r>
                  <a:rPr lang="en-US" sz="2000" dirty="0" smtClean="0">
                    <a:solidFill>
                      <a:srgbClr val="000000"/>
                    </a:solidFill>
                  </a:rPr>
                  <a:t>magnification are </a:t>
                </a:r>
                <a:r>
                  <a:rPr lang="en-US" sz="2000" dirty="0">
                    <a:solidFill>
                      <a:srgbClr val="000000"/>
                    </a:solidFill>
                  </a:rPr>
                  <a:t>taken along each side of the line of </a:t>
                </a:r>
                <a:r>
                  <a:rPr lang="en-US" sz="2000" dirty="0" smtClean="0">
                    <a:solidFill>
                      <a:srgbClr val="000000"/>
                    </a:solidFill>
                  </a:rPr>
                  <a:t>cells. At 0h, 4.5h, and 9h, m</a:t>
                </a:r>
                <a:r>
                  <a:rPr lang="en-US" sz="2000" dirty="0" smtClean="0">
                    <a:solidFill>
                      <a:prstClr val="black"/>
                    </a:solidFill>
                    <a:cs typeface="Arial" pitchFamily="34" charset="0"/>
                  </a:rPr>
                  <a:t>igration distances are measured from </a:t>
                </a:r>
                <a:r>
                  <a:rPr lang="en-US" sz="2000" dirty="0">
                    <a:solidFill>
                      <a:prstClr val="black"/>
                    </a:solidFill>
                    <a:cs typeface="Arial" pitchFamily="34" charset="0"/>
                  </a:rPr>
                  <a:t>their starting point </a:t>
                </a:r>
                <a:r>
                  <a:rPr lang="en-US" sz="2000" dirty="0" smtClean="0">
                    <a:solidFill>
                      <a:prstClr val="black"/>
                    </a:solidFill>
                    <a:cs typeface="Arial" pitchFamily="34" charset="0"/>
                  </a:rPr>
                  <a:t>to the edge of the stimulated cell population.</a:t>
                </a:r>
                <a:endParaRPr lang="en-US" sz="2000" dirty="0">
                  <a:solidFill>
                    <a:srgbClr val="000000"/>
                  </a:solidFill>
                </a:endParaRPr>
              </a:p>
            </p:txBody>
          </p:sp>
        </p:grpSp>
        <p:pic>
          <p:nvPicPr>
            <p:cNvPr id="75" name="Picture 7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601328" y="10396736"/>
              <a:ext cx="3200400" cy="3902423"/>
            </a:xfrm>
            <a:prstGeom prst="rect">
              <a:avLst/>
            </a:prstGeom>
          </p:spPr>
        </p:pic>
      </p:grpSp>
      <p:sp>
        <p:nvSpPr>
          <p:cNvPr id="33" name="Text Box 10"/>
          <p:cNvSpPr txBox="1">
            <a:spLocks noChangeArrowheads="1"/>
          </p:cNvSpPr>
          <p:nvPr/>
        </p:nvSpPr>
        <p:spPr bwMode="auto">
          <a:xfrm>
            <a:off x="9540241" y="3132524"/>
            <a:ext cx="8351520" cy="18450010"/>
          </a:xfrm>
          <a:prstGeom prst="rect">
            <a:avLst/>
          </a:prstGeom>
          <a:solidFill>
            <a:schemeClr val="bg1"/>
          </a:solidFill>
          <a:ln w="25400">
            <a:solidFill>
              <a:schemeClr val="tx2">
                <a:alpha val="26000"/>
              </a:schemeClr>
            </a:solidFill>
            <a:miter lim="800000"/>
            <a:headEnd/>
            <a:tailEnd/>
          </a:ln>
          <a:scene3d>
            <a:camera prst="orthographicFront"/>
            <a:lightRig rig="threePt" dir="t"/>
          </a:scene3d>
          <a:sp3d>
            <a:bevelT/>
          </a:sp3d>
        </p:spPr>
        <p:txBody>
          <a:bodyPr wrap="square" lIns="548640" tIns="182880" rIns="548640" bIns="313502" numCol="1">
            <a:no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just"/>
            <a:r>
              <a:rPr lang="en-US" sz="2000" b="1" dirty="0" smtClean="0">
                <a:solidFill>
                  <a:prstClr val="black"/>
                </a:solidFill>
                <a:latin typeface="+mj-lt"/>
                <a:cs typeface="Arial" pitchFamily="34" charset="0"/>
              </a:rPr>
              <a:t>Results</a:t>
            </a:r>
          </a:p>
          <a:p>
            <a:pPr algn="just"/>
            <a:endParaRPr lang="en-US" sz="2200" b="1" dirty="0">
              <a:solidFill>
                <a:prstClr val="black"/>
              </a:solidFill>
              <a:latin typeface="+mj-lt"/>
              <a:cs typeface="Arial" pitchFamily="34" charset="0"/>
            </a:endParaRPr>
          </a:p>
          <a:p>
            <a:pPr algn="just"/>
            <a:endParaRPr lang="en-US" sz="2200" b="1" dirty="0" smtClean="0">
              <a:solidFill>
                <a:prstClr val="black"/>
              </a:solidFill>
              <a:latin typeface="+mj-lt"/>
              <a:cs typeface="Arial" pitchFamily="34" charset="0"/>
            </a:endParaRPr>
          </a:p>
          <a:p>
            <a:pPr algn="just"/>
            <a:endParaRPr lang="en-US" sz="2200" b="1" dirty="0">
              <a:solidFill>
                <a:prstClr val="black"/>
              </a:solidFill>
              <a:latin typeface="+mj-lt"/>
              <a:cs typeface="Arial" pitchFamily="34" charset="0"/>
            </a:endParaRPr>
          </a:p>
          <a:p>
            <a:pPr algn="just"/>
            <a:endParaRPr lang="en-US" sz="2200" b="1" dirty="0" smtClean="0">
              <a:solidFill>
                <a:prstClr val="black"/>
              </a:solidFill>
              <a:latin typeface="+mj-lt"/>
              <a:cs typeface="Arial" pitchFamily="34" charset="0"/>
            </a:endParaRPr>
          </a:p>
          <a:p>
            <a:pPr algn="just"/>
            <a:endParaRPr lang="en-US" sz="2200" b="1" dirty="0">
              <a:solidFill>
                <a:prstClr val="black"/>
              </a:solidFill>
              <a:latin typeface="+mj-lt"/>
              <a:cs typeface="Arial" pitchFamily="34" charset="0"/>
            </a:endParaRPr>
          </a:p>
          <a:p>
            <a:pPr algn="just"/>
            <a:endParaRPr lang="en-US" sz="2200" b="1" dirty="0" smtClean="0">
              <a:solidFill>
                <a:prstClr val="black"/>
              </a:solidFill>
              <a:latin typeface="+mj-lt"/>
              <a:cs typeface="Arial" pitchFamily="34" charset="0"/>
            </a:endParaRPr>
          </a:p>
          <a:p>
            <a:pPr algn="just"/>
            <a:endParaRPr lang="en-US" sz="2200" b="1" dirty="0">
              <a:solidFill>
                <a:prstClr val="black"/>
              </a:solidFill>
              <a:latin typeface="+mj-lt"/>
              <a:cs typeface="Arial" pitchFamily="34" charset="0"/>
            </a:endParaRPr>
          </a:p>
          <a:p>
            <a:pPr algn="just"/>
            <a:endParaRPr lang="en-US" sz="2200" b="1" dirty="0" smtClean="0">
              <a:solidFill>
                <a:prstClr val="black"/>
              </a:solidFill>
              <a:latin typeface="+mj-lt"/>
              <a:cs typeface="Arial" pitchFamily="34" charset="0"/>
            </a:endParaRPr>
          </a:p>
          <a:p>
            <a:pPr algn="just"/>
            <a:endParaRPr lang="en-US" sz="2200" dirty="0">
              <a:solidFill>
                <a:prstClr val="black"/>
              </a:solidFill>
              <a:latin typeface="+mj-lt"/>
              <a:cs typeface="Arial" pitchFamily="34" charset="0"/>
            </a:endParaRPr>
          </a:p>
          <a:p>
            <a:pPr algn="just"/>
            <a:endParaRPr lang="en-US" sz="2200" dirty="0" smtClean="0">
              <a:solidFill>
                <a:prstClr val="black"/>
              </a:solidFill>
              <a:latin typeface="+mj-lt"/>
              <a:cs typeface="Arial" pitchFamily="34" charset="0"/>
            </a:endParaRPr>
          </a:p>
          <a:p>
            <a:pPr algn="just"/>
            <a:endParaRPr lang="en-US" sz="2200" dirty="0">
              <a:solidFill>
                <a:prstClr val="black"/>
              </a:solidFill>
              <a:latin typeface="+mj-lt"/>
              <a:cs typeface="Arial" pitchFamily="34" charset="0"/>
            </a:endParaRPr>
          </a:p>
          <a:p>
            <a:pPr algn="just"/>
            <a:endParaRPr lang="en-US" sz="2200" dirty="0" smtClean="0">
              <a:solidFill>
                <a:prstClr val="black"/>
              </a:solidFill>
              <a:latin typeface="+mj-lt"/>
              <a:cs typeface="Arial" pitchFamily="34" charset="0"/>
            </a:endParaRPr>
          </a:p>
          <a:p>
            <a:pPr algn="just"/>
            <a:endParaRPr lang="en-US" sz="2200" dirty="0">
              <a:solidFill>
                <a:prstClr val="black"/>
              </a:solidFill>
              <a:latin typeface="+mj-lt"/>
              <a:cs typeface="Arial" pitchFamily="34" charset="0"/>
            </a:endParaRPr>
          </a:p>
          <a:p>
            <a:pPr algn="just"/>
            <a:endParaRPr lang="en-US" sz="2200" dirty="0" smtClean="0">
              <a:solidFill>
                <a:prstClr val="black"/>
              </a:solidFill>
              <a:latin typeface="+mj-lt"/>
              <a:cs typeface="Arial" pitchFamily="34" charset="0"/>
            </a:endParaRPr>
          </a:p>
          <a:p>
            <a:pPr algn="just"/>
            <a:endParaRPr lang="en-US" sz="2200" dirty="0">
              <a:solidFill>
                <a:prstClr val="black"/>
              </a:solidFill>
              <a:latin typeface="+mj-lt"/>
              <a:cs typeface="Arial" pitchFamily="34" charset="0"/>
            </a:endParaRPr>
          </a:p>
          <a:p>
            <a:pPr algn="just"/>
            <a:endParaRPr lang="en-US" sz="2200" dirty="0" smtClean="0">
              <a:solidFill>
                <a:prstClr val="black"/>
              </a:solidFill>
              <a:latin typeface="+mj-lt"/>
              <a:cs typeface="Arial" pitchFamily="34" charset="0"/>
            </a:endParaRPr>
          </a:p>
          <a:p>
            <a:pPr algn="just"/>
            <a:endParaRPr lang="en-US" sz="2200" dirty="0">
              <a:solidFill>
                <a:prstClr val="black"/>
              </a:solidFill>
              <a:latin typeface="+mj-lt"/>
              <a:cs typeface="Arial" pitchFamily="34" charset="0"/>
            </a:endParaRPr>
          </a:p>
          <a:p>
            <a:pPr algn="just"/>
            <a:endParaRPr lang="en-US" sz="2200" dirty="0" smtClean="0">
              <a:solidFill>
                <a:prstClr val="black"/>
              </a:solidFill>
              <a:latin typeface="+mj-lt"/>
              <a:cs typeface="Arial" pitchFamily="34" charset="0"/>
            </a:endParaRPr>
          </a:p>
          <a:p>
            <a:pPr algn="just"/>
            <a:endParaRPr lang="en-US" sz="2200" dirty="0">
              <a:solidFill>
                <a:prstClr val="black"/>
              </a:solidFill>
              <a:latin typeface="+mj-lt"/>
              <a:cs typeface="Arial" pitchFamily="34" charset="0"/>
            </a:endParaRPr>
          </a:p>
          <a:p>
            <a:pPr lvl="0" algn="just" eaLnBrk="1" hangingPunct="1"/>
            <a:endParaRPr lang="en-US" sz="2200" i="1" dirty="0" smtClean="0">
              <a:solidFill>
                <a:prstClr val="black"/>
              </a:solidFill>
              <a:latin typeface="Calibri"/>
              <a:cs typeface="Arial" pitchFamily="34" charset="0"/>
            </a:endParaRPr>
          </a:p>
          <a:p>
            <a:pPr lvl="0" algn="just" eaLnBrk="1" hangingPunct="1"/>
            <a:endParaRPr lang="en-US" sz="2200" i="1" dirty="0" smtClean="0">
              <a:solidFill>
                <a:prstClr val="black"/>
              </a:solidFill>
              <a:latin typeface="Calibri"/>
              <a:cs typeface="Arial" pitchFamily="34" charset="0"/>
            </a:endParaRPr>
          </a:p>
          <a:p>
            <a:pPr lvl="0" algn="just" eaLnBrk="1" hangingPunct="1"/>
            <a:endParaRPr lang="en-US" sz="2200" i="1" dirty="0">
              <a:solidFill>
                <a:prstClr val="black"/>
              </a:solidFill>
              <a:latin typeface="Calibri"/>
              <a:cs typeface="Arial" pitchFamily="34" charset="0"/>
            </a:endParaRPr>
          </a:p>
          <a:p>
            <a:pPr lvl="0" algn="just" eaLnBrk="1" hangingPunct="1"/>
            <a:endParaRPr lang="en-US" sz="2200" i="1" dirty="0" smtClean="0">
              <a:solidFill>
                <a:prstClr val="black"/>
              </a:solidFill>
              <a:latin typeface="Calibri"/>
              <a:cs typeface="Arial" pitchFamily="34" charset="0"/>
            </a:endParaRPr>
          </a:p>
          <a:p>
            <a:pPr lvl="0" algn="just" eaLnBrk="1" hangingPunct="1"/>
            <a:endParaRPr lang="en-US" sz="2200" i="1" dirty="0">
              <a:solidFill>
                <a:prstClr val="black"/>
              </a:solidFill>
              <a:latin typeface="Calibri"/>
              <a:cs typeface="Arial" pitchFamily="34" charset="0"/>
            </a:endParaRPr>
          </a:p>
          <a:p>
            <a:pPr lvl="0" algn="just" eaLnBrk="1" hangingPunct="1"/>
            <a:endParaRPr lang="en-US" sz="2200" i="1" dirty="0" smtClean="0">
              <a:solidFill>
                <a:prstClr val="black"/>
              </a:solidFill>
              <a:latin typeface="Calibri"/>
              <a:cs typeface="Arial" pitchFamily="34" charset="0"/>
            </a:endParaRPr>
          </a:p>
          <a:p>
            <a:pPr lvl="0" algn="just" eaLnBrk="1" hangingPunct="1"/>
            <a:endParaRPr lang="en-US" sz="2200" i="1" dirty="0">
              <a:solidFill>
                <a:prstClr val="black"/>
              </a:solidFill>
              <a:latin typeface="Calibri"/>
              <a:cs typeface="Arial" pitchFamily="34" charset="0"/>
            </a:endParaRPr>
          </a:p>
          <a:p>
            <a:pPr lvl="0" algn="just" eaLnBrk="1" hangingPunct="1"/>
            <a:endParaRPr lang="en-US" sz="2200" i="1" dirty="0" smtClean="0">
              <a:solidFill>
                <a:prstClr val="black"/>
              </a:solidFill>
              <a:latin typeface="Calibri"/>
              <a:cs typeface="Arial" pitchFamily="34" charset="0"/>
            </a:endParaRPr>
          </a:p>
          <a:p>
            <a:pPr lvl="0" algn="just" eaLnBrk="1" hangingPunct="1"/>
            <a:endParaRPr lang="en-US" sz="2200" i="1" dirty="0">
              <a:solidFill>
                <a:prstClr val="black"/>
              </a:solidFill>
              <a:latin typeface="Calibri"/>
              <a:cs typeface="Arial" pitchFamily="34" charset="0"/>
            </a:endParaRPr>
          </a:p>
          <a:p>
            <a:pPr lvl="0" algn="just" eaLnBrk="1" hangingPunct="1"/>
            <a:endParaRPr lang="en-US" sz="200" i="1" dirty="0" smtClean="0">
              <a:solidFill>
                <a:prstClr val="black"/>
              </a:solidFill>
              <a:latin typeface="Calibri"/>
              <a:cs typeface="Arial" pitchFamily="34" charset="0"/>
            </a:endParaRPr>
          </a:p>
          <a:p>
            <a:pPr lvl="0" algn="just" eaLnBrk="1" hangingPunct="1"/>
            <a:endParaRPr lang="en-US" sz="200" i="1" dirty="0">
              <a:solidFill>
                <a:prstClr val="black"/>
              </a:solidFill>
              <a:latin typeface="Calibri"/>
              <a:cs typeface="Arial" pitchFamily="34" charset="0"/>
            </a:endParaRPr>
          </a:p>
          <a:p>
            <a:pPr lvl="0" algn="just" eaLnBrk="1" hangingPunct="1"/>
            <a:endParaRPr lang="en-US" sz="200" i="1" dirty="0">
              <a:solidFill>
                <a:prstClr val="black"/>
              </a:solidFill>
              <a:latin typeface="Calibri"/>
              <a:cs typeface="Arial" pitchFamily="34" charset="0"/>
            </a:endParaRPr>
          </a:p>
          <a:p>
            <a:pPr lvl="0" algn="just" eaLnBrk="1" hangingPunct="1"/>
            <a:endParaRPr lang="en-US" sz="200" i="1" dirty="0">
              <a:solidFill>
                <a:prstClr val="black"/>
              </a:solidFill>
              <a:latin typeface="Calibri"/>
              <a:cs typeface="Arial" pitchFamily="34" charset="0"/>
            </a:endParaRPr>
          </a:p>
          <a:p>
            <a:pPr lvl="0" algn="just" eaLnBrk="1" hangingPunct="1"/>
            <a:endParaRPr lang="en-US" sz="200" i="1" dirty="0">
              <a:solidFill>
                <a:prstClr val="black"/>
              </a:solidFill>
              <a:latin typeface="Calibri"/>
              <a:cs typeface="Arial" pitchFamily="34" charset="0"/>
            </a:endParaRPr>
          </a:p>
          <a:p>
            <a:pPr lvl="0" algn="just" eaLnBrk="1" hangingPunct="1"/>
            <a:endParaRPr lang="en-US" sz="200" i="1" dirty="0">
              <a:solidFill>
                <a:prstClr val="black"/>
              </a:solidFill>
              <a:latin typeface="Calibri"/>
              <a:cs typeface="Arial" pitchFamily="34" charset="0"/>
            </a:endParaRPr>
          </a:p>
          <a:p>
            <a:pPr lvl="0" algn="just" eaLnBrk="1" hangingPunct="1"/>
            <a:endParaRPr lang="en-US" sz="200" i="1" dirty="0">
              <a:solidFill>
                <a:prstClr val="black"/>
              </a:solidFill>
              <a:latin typeface="Calibri"/>
              <a:cs typeface="Arial" pitchFamily="34" charset="0"/>
            </a:endParaRPr>
          </a:p>
          <a:p>
            <a:pPr lvl="0" algn="just" eaLnBrk="1" hangingPunct="1"/>
            <a:endParaRPr lang="en-US" sz="200" i="1" dirty="0">
              <a:solidFill>
                <a:prstClr val="black"/>
              </a:solidFill>
              <a:latin typeface="Calibri"/>
              <a:cs typeface="Arial" pitchFamily="34" charset="0"/>
            </a:endParaRPr>
          </a:p>
          <a:p>
            <a:pPr lvl="0" algn="just" eaLnBrk="1" hangingPunct="1"/>
            <a:endParaRPr lang="en-US" sz="200" i="1" dirty="0" smtClean="0">
              <a:solidFill>
                <a:prstClr val="black"/>
              </a:solidFill>
              <a:latin typeface="Calibri"/>
              <a:cs typeface="Arial" pitchFamily="34" charset="0"/>
            </a:endParaRPr>
          </a:p>
          <a:p>
            <a:pPr lvl="0" algn="just" eaLnBrk="1" hangingPunct="1"/>
            <a:endParaRPr lang="en-US" sz="200" i="1" dirty="0">
              <a:solidFill>
                <a:prstClr val="black"/>
              </a:solidFill>
              <a:latin typeface="Calibri"/>
              <a:cs typeface="Arial" pitchFamily="34" charset="0"/>
            </a:endParaRPr>
          </a:p>
          <a:p>
            <a:pPr lvl="0" algn="just" eaLnBrk="1" hangingPunct="1"/>
            <a:endParaRPr lang="en-US" sz="200" i="1" dirty="0" smtClean="0">
              <a:solidFill>
                <a:prstClr val="black"/>
              </a:solidFill>
              <a:latin typeface="Calibri"/>
              <a:cs typeface="Arial" pitchFamily="34" charset="0"/>
            </a:endParaRPr>
          </a:p>
          <a:p>
            <a:pPr lvl="0" algn="just" eaLnBrk="1" hangingPunct="1"/>
            <a:endParaRPr lang="en-US" sz="200" i="1" dirty="0">
              <a:solidFill>
                <a:prstClr val="black"/>
              </a:solidFill>
              <a:latin typeface="Calibri"/>
              <a:cs typeface="Arial" pitchFamily="34" charset="0"/>
            </a:endParaRPr>
          </a:p>
          <a:p>
            <a:pPr lvl="0" algn="just" eaLnBrk="1" hangingPunct="1"/>
            <a:endParaRPr lang="en-US" sz="2200" i="1" dirty="0" smtClean="0">
              <a:solidFill>
                <a:prstClr val="black"/>
              </a:solidFill>
              <a:latin typeface="Calibri"/>
              <a:cs typeface="Arial" pitchFamily="34" charset="0"/>
            </a:endParaRPr>
          </a:p>
          <a:p>
            <a:pPr lvl="0" algn="just" eaLnBrk="1" hangingPunct="1"/>
            <a:endParaRPr lang="en-US" sz="2200" dirty="0" smtClean="0">
              <a:solidFill>
                <a:prstClr val="black"/>
              </a:solidFill>
              <a:latin typeface="Calibri"/>
              <a:cs typeface="Arial" pitchFamily="34" charset="0"/>
            </a:endParaRPr>
          </a:p>
          <a:p>
            <a:pPr lvl="0" algn="just" eaLnBrk="1" hangingPunct="1"/>
            <a:endParaRPr lang="en-US" sz="2200" i="1" dirty="0" smtClean="0">
              <a:solidFill>
                <a:prstClr val="black"/>
              </a:solidFill>
              <a:latin typeface="Calibri"/>
              <a:cs typeface="Arial" pitchFamily="34" charset="0"/>
            </a:endParaRPr>
          </a:p>
          <a:p>
            <a:pPr lvl="0" algn="just" eaLnBrk="1" hangingPunct="1"/>
            <a:endParaRPr lang="en-US" sz="2200" i="1" dirty="0">
              <a:solidFill>
                <a:prstClr val="black"/>
              </a:solidFill>
              <a:latin typeface="Calibri"/>
              <a:cs typeface="Arial" pitchFamily="34" charset="0"/>
            </a:endParaRPr>
          </a:p>
          <a:p>
            <a:pPr lvl="0" algn="just" eaLnBrk="1" hangingPunct="1"/>
            <a:endParaRPr lang="en-US" sz="2200" i="1" dirty="0" smtClean="0">
              <a:solidFill>
                <a:prstClr val="black"/>
              </a:solidFill>
              <a:latin typeface="Calibri"/>
              <a:cs typeface="Arial" pitchFamily="34" charset="0"/>
            </a:endParaRPr>
          </a:p>
          <a:p>
            <a:pPr lvl="0" algn="just" eaLnBrk="1" hangingPunct="1"/>
            <a:endParaRPr lang="en-US" sz="2200" i="1" dirty="0">
              <a:solidFill>
                <a:prstClr val="black"/>
              </a:solidFill>
              <a:latin typeface="Calibri"/>
              <a:cs typeface="Arial" pitchFamily="34" charset="0"/>
            </a:endParaRPr>
          </a:p>
          <a:p>
            <a:pPr lvl="0" algn="just" eaLnBrk="1" hangingPunct="1"/>
            <a:endParaRPr lang="en-US" sz="2200" i="1" dirty="0" smtClean="0">
              <a:solidFill>
                <a:prstClr val="black"/>
              </a:solidFill>
              <a:latin typeface="Calibri"/>
              <a:cs typeface="Arial" pitchFamily="34" charset="0"/>
            </a:endParaRPr>
          </a:p>
          <a:p>
            <a:pPr lvl="0" algn="just" eaLnBrk="1" hangingPunct="1"/>
            <a:endParaRPr lang="en-US" sz="2200" i="1" dirty="0">
              <a:solidFill>
                <a:prstClr val="black"/>
              </a:solidFill>
              <a:latin typeface="Calibri"/>
              <a:cs typeface="Arial" pitchFamily="34" charset="0"/>
            </a:endParaRPr>
          </a:p>
          <a:p>
            <a:pPr lvl="0" algn="just" eaLnBrk="1" hangingPunct="1"/>
            <a:endParaRPr lang="en-US" sz="2200" i="1" dirty="0" smtClean="0">
              <a:solidFill>
                <a:prstClr val="black"/>
              </a:solidFill>
              <a:latin typeface="Calibri"/>
              <a:cs typeface="Arial" pitchFamily="34" charset="0"/>
            </a:endParaRPr>
          </a:p>
          <a:p>
            <a:pPr lvl="0" algn="just" eaLnBrk="1" hangingPunct="1"/>
            <a:endParaRPr lang="en-US" sz="2200" i="1" dirty="0">
              <a:solidFill>
                <a:prstClr val="black"/>
              </a:solidFill>
              <a:latin typeface="Calibri"/>
              <a:cs typeface="Arial" pitchFamily="34" charset="0"/>
            </a:endParaRPr>
          </a:p>
          <a:p>
            <a:pPr lvl="0" algn="just" eaLnBrk="1" hangingPunct="1"/>
            <a:endParaRPr lang="en-US" sz="2200" i="1" dirty="0" smtClean="0">
              <a:solidFill>
                <a:prstClr val="black"/>
              </a:solidFill>
              <a:latin typeface="Calibri"/>
              <a:cs typeface="Arial" pitchFamily="34" charset="0"/>
            </a:endParaRPr>
          </a:p>
          <a:p>
            <a:pPr algn="just"/>
            <a:endParaRPr lang="en-US" sz="600" dirty="0">
              <a:solidFill>
                <a:prstClr val="black"/>
              </a:solidFill>
              <a:latin typeface="+mj-lt"/>
              <a:cs typeface="Arial" pitchFamily="34" charset="0"/>
            </a:endParaRPr>
          </a:p>
          <a:p>
            <a:pPr algn="just"/>
            <a:endParaRPr lang="en-US" sz="1000" dirty="0" smtClean="0">
              <a:solidFill>
                <a:prstClr val="black"/>
              </a:solidFill>
              <a:latin typeface="+mj-lt"/>
              <a:cs typeface="Arial" pitchFamily="34" charset="0"/>
            </a:endParaRPr>
          </a:p>
          <a:p>
            <a:pPr algn="just"/>
            <a:endParaRPr lang="en-US" sz="1000" dirty="0">
              <a:solidFill>
                <a:prstClr val="black"/>
              </a:solidFill>
              <a:latin typeface="+mj-lt"/>
              <a:cs typeface="Arial" pitchFamily="34" charset="0"/>
            </a:endParaRPr>
          </a:p>
          <a:p>
            <a:pPr algn="just"/>
            <a:endParaRPr lang="en-US" sz="200" dirty="0" smtClean="0">
              <a:solidFill>
                <a:prstClr val="black"/>
              </a:solidFill>
              <a:latin typeface="+mj-lt"/>
              <a:cs typeface="Arial" pitchFamily="34" charset="0"/>
            </a:endParaRPr>
          </a:p>
          <a:p>
            <a:pPr algn="just"/>
            <a:endParaRPr lang="en-US" sz="200" dirty="0">
              <a:solidFill>
                <a:prstClr val="black"/>
              </a:solidFill>
              <a:latin typeface="+mj-lt"/>
              <a:cs typeface="Arial" pitchFamily="34" charset="0"/>
            </a:endParaRPr>
          </a:p>
          <a:p>
            <a:pPr algn="just"/>
            <a:endParaRPr lang="en-US" sz="200" dirty="0" smtClean="0">
              <a:solidFill>
                <a:prstClr val="black"/>
              </a:solidFill>
              <a:latin typeface="+mj-lt"/>
              <a:cs typeface="Arial" pitchFamily="34" charset="0"/>
            </a:endParaRPr>
          </a:p>
          <a:p>
            <a:pPr algn="just"/>
            <a:endParaRPr lang="en-US" sz="200" dirty="0">
              <a:solidFill>
                <a:prstClr val="black"/>
              </a:solidFill>
              <a:latin typeface="+mj-lt"/>
              <a:cs typeface="Arial" pitchFamily="34" charset="0"/>
            </a:endParaRPr>
          </a:p>
          <a:p>
            <a:pPr algn="just"/>
            <a:endParaRPr lang="en-US" sz="200" dirty="0" smtClean="0">
              <a:solidFill>
                <a:prstClr val="black"/>
              </a:solidFill>
              <a:latin typeface="+mj-lt"/>
              <a:cs typeface="Arial" pitchFamily="34" charset="0"/>
            </a:endParaRPr>
          </a:p>
          <a:p>
            <a:pPr algn="just"/>
            <a:endParaRPr lang="en-US" sz="200" dirty="0">
              <a:solidFill>
                <a:prstClr val="black"/>
              </a:solidFill>
              <a:latin typeface="+mj-lt"/>
              <a:cs typeface="Arial" pitchFamily="34" charset="0"/>
            </a:endParaRPr>
          </a:p>
          <a:p>
            <a:pPr algn="just"/>
            <a:endParaRPr lang="en-US" sz="200" dirty="0" smtClean="0">
              <a:solidFill>
                <a:prstClr val="black"/>
              </a:solidFill>
              <a:latin typeface="+mj-lt"/>
              <a:cs typeface="Arial" pitchFamily="34" charset="0"/>
            </a:endParaRPr>
          </a:p>
          <a:p>
            <a:pPr algn="just"/>
            <a:endParaRPr lang="en-US" sz="200" dirty="0">
              <a:solidFill>
                <a:prstClr val="black"/>
              </a:solidFill>
              <a:latin typeface="+mj-lt"/>
              <a:cs typeface="Arial" pitchFamily="34" charset="0"/>
            </a:endParaRPr>
          </a:p>
          <a:p>
            <a:pPr algn="just"/>
            <a:endParaRPr lang="en-US" sz="200" dirty="0" smtClean="0">
              <a:solidFill>
                <a:prstClr val="black"/>
              </a:solidFill>
              <a:latin typeface="+mj-lt"/>
              <a:cs typeface="Arial" pitchFamily="34" charset="0"/>
            </a:endParaRPr>
          </a:p>
          <a:p>
            <a:pPr algn="just"/>
            <a:endParaRPr lang="en-US" sz="200" dirty="0">
              <a:solidFill>
                <a:prstClr val="black"/>
              </a:solidFill>
              <a:latin typeface="+mj-lt"/>
              <a:cs typeface="Arial" pitchFamily="34" charset="0"/>
            </a:endParaRPr>
          </a:p>
          <a:p>
            <a:pPr algn="just"/>
            <a:endParaRPr lang="en-US" sz="200" dirty="0" smtClean="0">
              <a:solidFill>
                <a:prstClr val="black"/>
              </a:solidFill>
              <a:latin typeface="+mj-lt"/>
              <a:cs typeface="Arial" pitchFamily="34" charset="0"/>
            </a:endParaRPr>
          </a:p>
          <a:p>
            <a:pPr algn="just"/>
            <a:endParaRPr lang="en-US" sz="200" dirty="0">
              <a:solidFill>
                <a:prstClr val="black"/>
              </a:solidFill>
              <a:latin typeface="+mj-lt"/>
              <a:cs typeface="Arial" pitchFamily="34" charset="0"/>
            </a:endParaRPr>
          </a:p>
          <a:p>
            <a:pPr algn="just"/>
            <a:endParaRPr lang="en-US" sz="200" dirty="0" smtClean="0">
              <a:solidFill>
                <a:prstClr val="black"/>
              </a:solidFill>
              <a:latin typeface="+mj-lt"/>
              <a:cs typeface="Arial" pitchFamily="34" charset="0"/>
            </a:endParaRPr>
          </a:p>
          <a:p>
            <a:pPr algn="just"/>
            <a:endParaRPr lang="en-US" sz="200" dirty="0">
              <a:solidFill>
                <a:prstClr val="black"/>
              </a:solidFill>
              <a:latin typeface="+mj-lt"/>
              <a:cs typeface="Arial" pitchFamily="34" charset="0"/>
            </a:endParaRPr>
          </a:p>
          <a:p>
            <a:pPr algn="just"/>
            <a:endParaRPr lang="en-US" sz="200" dirty="0" smtClean="0">
              <a:solidFill>
                <a:prstClr val="black"/>
              </a:solidFill>
              <a:latin typeface="+mj-lt"/>
              <a:cs typeface="Arial" pitchFamily="34" charset="0"/>
            </a:endParaRPr>
          </a:p>
          <a:p>
            <a:pPr algn="just"/>
            <a:endParaRPr lang="en-US" sz="200" dirty="0">
              <a:solidFill>
                <a:prstClr val="black"/>
              </a:solidFill>
              <a:latin typeface="+mj-lt"/>
              <a:cs typeface="Arial" pitchFamily="34" charset="0"/>
            </a:endParaRPr>
          </a:p>
          <a:p>
            <a:pPr algn="just"/>
            <a:endParaRPr lang="en-US" sz="200" dirty="0" smtClean="0">
              <a:solidFill>
                <a:prstClr val="black"/>
              </a:solidFill>
              <a:latin typeface="+mj-lt"/>
              <a:cs typeface="Arial" pitchFamily="34" charset="0"/>
            </a:endParaRPr>
          </a:p>
          <a:p>
            <a:pPr algn="just"/>
            <a:endParaRPr lang="en-US" sz="200" dirty="0">
              <a:solidFill>
                <a:prstClr val="black"/>
              </a:solidFill>
              <a:latin typeface="+mj-lt"/>
              <a:cs typeface="Arial" pitchFamily="34" charset="0"/>
            </a:endParaRPr>
          </a:p>
          <a:p>
            <a:pPr algn="just"/>
            <a:endParaRPr lang="en-US" sz="200" dirty="0" smtClean="0">
              <a:solidFill>
                <a:prstClr val="black"/>
              </a:solidFill>
              <a:latin typeface="+mj-lt"/>
              <a:cs typeface="Arial" pitchFamily="34" charset="0"/>
            </a:endParaRPr>
          </a:p>
          <a:p>
            <a:pPr algn="just"/>
            <a:endParaRPr lang="en-US" sz="200" dirty="0" smtClean="0">
              <a:solidFill>
                <a:prstClr val="black"/>
              </a:solidFill>
              <a:latin typeface="+mj-lt"/>
              <a:cs typeface="Arial" pitchFamily="34" charset="0"/>
            </a:endParaRPr>
          </a:p>
          <a:p>
            <a:pPr algn="just"/>
            <a:endParaRPr lang="en-US" sz="200" dirty="0">
              <a:solidFill>
                <a:prstClr val="black"/>
              </a:solidFill>
              <a:latin typeface="+mj-lt"/>
              <a:cs typeface="Arial" pitchFamily="34" charset="0"/>
            </a:endParaRPr>
          </a:p>
          <a:p>
            <a:pPr algn="just"/>
            <a:endParaRPr lang="en-US" sz="200" dirty="0" smtClean="0">
              <a:solidFill>
                <a:prstClr val="black"/>
              </a:solidFill>
              <a:latin typeface="+mj-lt"/>
              <a:cs typeface="Arial" pitchFamily="34" charset="0"/>
            </a:endParaRPr>
          </a:p>
          <a:p>
            <a:pPr algn="just"/>
            <a:endParaRPr lang="en-US" sz="200" dirty="0">
              <a:solidFill>
                <a:prstClr val="black"/>
              </a:solidFill>
              <a:latin typeface="+mj-lt"/>
              <a:cs typeface="Arial" pitchFamily="34" charset="0"/>
            </a:endParaRPr>
          </a:p>
          <a:p>
            <a:pPr algn="just"/>
            <a:endParaRPr lang="en-US" sz="200" dirty="0" smtClean="0">
              <a:solidFill>
                <a:prstClr val="black"/>
              </a:solidFill>
              <a:latin typeface="+mj-lt"/>
              <a:cs typeface="Arial" pitchFamily="34" charset="0"/>
            </a:endParaRPr>
          </a:p>
          <a:p>
            <a:pPr algn="just"/>
            <a:endParaRPr lang="en-US" sz="200" dirty="0">
              <a:solidFill>
                <a:prstClr val="black"/>
              </a:solidFill>
              <a:latin typeface="+mj-lt"/>
              <a:cs typeface="Arial" pitchFamily="34" charset="0"/>
            </a:endParaRPr>
          </a:p>
          <a:p>
            <a:pPr algn="just"/>
            <a:endParaRPr lang="en-US" sz="1000" dirty="0" smtClean="0">
              <a:solidFill>
                <a:prstClr val="black"/>
              </a:solidFill>
              <a:latin typeface="+mj-lt"/>
              <a:cs typeface="Arial" pitchFamily="34" charset="0"/>
            </a:endParaRPr>
          </a:p>
          <a:p>
            <a:pPr algn="just"/>
            <a:endParaRPr lang="en-US" sz="1000" dirty="0">
              <a:solidFill>
                <a:prstClr val="black"/>
              </a:solidFill>
              <a:latin typeface="+mj-lt"/>
              <a:cs typeface="Arial" pitchFamily="34" charset="0"/>
            </a:endParaRPr>
          </a:p>
          <a:p>
            <a:pPr algn="just"/>
            <a:endParaRPr lang="en-US" sz="1000" dirty="0" smtClean="0">
              <a:solidFill>
                <a:prstClr val="black"/>
              </a:solidFill>
              <a:latin typeface="+mj-lt"/>
              <a:cs typeface="Arial" pitchFamily="34" charset="0"/>
            </a:endParaRPr>
          </a:p>
          <a:p>
            <a:pPr algn="just"/>
            <a:endParaRPr lang="en-US" sz="1000" dirty="0">
              <a:solidFill>
                <a:prstClr val="black"/>
              </a:solidFill>
              <a:latin typeface="+mj-lt"/>
              <a:cs typeface="Arial" pitchFamily="34" charset="0"/>
            </a:endParaRPr>
          </a:p>
          <a:p>
            <a:pPr algn="just"/>
            <a:endParaRPr lang="en-US" sz="1000" dirty="0" smtClean="0">
              <a:solidFill>
                <a:prstClr val="black"/>
              </a:solidFill>
              <a:latin typeface="+mj-lt"/>
              <a:cs typeface="Arial" pitchFamily="34" charset="0"/>
            </a:endParaRPr>
          </a:p>
          <a:p>
            <a:pPr algn="just"/>
            <a:endParaRPr lang="en-US" sz="200" dirty="0" smtClean="0">
              <a:solidFill>
                <a:prstClr val="black"/>
              </a:solidFill>
              <a:latin typeface="+mj-lt"/>
              <a:cs typeface="Arial" pitchFamily="34" charset="0"/>
            </a:endParaRPr>
          </a:p>
          <a:p>
            <a:pPr algn="just"/>
            <a:endParaRPr lang="en-US" sz="200" dirty="0">
              <a:solidFill>
                <a:prstClr val="black"/>
              </a:solidFill>
              <a:latin typeface="+mj-lt"/>
              <a:cs typeface="Arial" pitchFamily="34" charset="0"/>
            </a:endParaRPr>
          </a:p>
          <a:p>
            <a:pPr algn="just"/>
            <a:endParaRPr lang="en-US" sz="200" dirty="0" smtClean="0">
              <a:solidFill>
                <a:prstClr val="black"/>
              </a:solidFill>
              <a:latin typeface="+mj-lt"/>
              <a:cs typeface="Arial" pitchFamily="34" charset="0"/>
            </a:endParaRPr>
          </a:p>
          <a:p>
            <a:pPr algn="just"/>
            <a:endParaRPr lang="en-US" sz="200" dirty="0">
              <a:solidFill>
                <a:prstClr val="black"/>
              </a:solidFill>
              <a:latin typeface="+mj-lt"/>
              <a:cs typeface="Arial" pitchFamily="34" charset="0"/>
            </a:endParaRPr>
          </a:p>
          <a:p>
            <a:pPr algn="just"/>
            <a:endParaRPr lang="en-US" sz="200" dirty="0" smtClean="0">
              <a:solidFill>
                <a:prstClr val="black"/>
              </a:solidFill>
              <a:latin typeface="+mj-lt"/>
              <a:cs typeface="Arial" pitchFamily="34" charset="0"/>
            </a:endParaRPr>
          </a:p>
          <a:p>
            <a:pPr algn="just"/>
            <a:endParaRPr lang="en-US" sz="200" dirty="0">
              <a:solidFill>
                <a:prstClr val="black"/>
              </a:solidFill>
              <a:latin typeface="+mj-lt"/>
              <a:cs typeface="Arial" pitchFamily="34" charset="0"/>
            </a:endParaRPr>
          </a:p>
          <a:p>
            <a:pPr algn="just"/>
            <a:endParaRPr lang="en-US" sz="200" dirty="0" smtClean="0">
              <a:solidFill>
                <a:prstClr val="black"/>
              </a:solidFill>
              <a:latin typeface="+mj-lt"/>
              <a:cs typeface="Arial" pitchFamily="34" charset="0"/>
            </a:endParaRPr>
          </a:p>
          <a:p>
            <a:pPr algn="just"/>
            <a:endParaRPr lang="en-US" sz="200" dirty="0">
              <a:solidFill>
                <a:prstClr val="black"/>
              </a:solidFill>
              <a:latin typeface="+mj-lt"/>
              <a:cs typeface="Arial" pitchFamily="34" charset="0"/>
            </a:endParaRPr>
          </a:p>
          <a:p>
            <a:pPr algn="just"/>
            <a:endParaRPr lang="en-US" sz="200" dirty="0" smtClean="0">
              <a:solidFill>
                <a:prstClr val="black"/>
              </a:solidFill>
              <a:latin typeface="+mj-lt"/>
              <a:cs typeface="Arial" pitchFamily="34" charset="0"/>
            </a:endParaRPr>
          </a:p>
          <a:p>
            <a:pPr algn="just"/>
            <a:endParaRPr lang="en-US" sz="200" dirty="0">
              <a:solidFill>
                <a:prstClr val="black"/>
              </a:solidFill>
              <a:latin typeface="+mj-lt"/>
              <a:cs typeface="Arial" pitchFamily="34" charset="0"/>
            </a:endParaRPr>
          </a:p>
          <a:p>
            <a:pPr algn="just"/>
            <a:endParaRPr lang="en-US" sz="200" dirty="0" smtClean="0">
              <a:solidFill>
                <a:prstClr val="black"/>
              </a:solidFill>
              <a:latin typeface="+mj-lt"/>
              <a:cs typeface="Arial" pitchFamily="34" charset="0"/>
            </a:endParaRPr>
          </a:p>
          <a:p>
            <a:pPr algn="just"/>
            <a:endParaRPr lang="en-US" sz="1000" dirty="0">
              <a:solidFill>
                <a:prstClr val="black"/>
              </a:solidFill>
              <a:latin typeface="+mj-lt"/>
              <a:cs typeface="Arial" pitchFamily="34" charset="0"/>
            </a:endParaRPr>
          </a:p>
          <a:p>
            <a:pPr algn="just"/>
            <a:endParaRPr lang="en-US" sz="1000" dirty="0" smtClean="0">
              <a:solidFill>
                <a:prstClr val="black"/>
              </a:solidFill>
              <a:latin typeface="+mj-lt"/>
              <a:cs typeface="Arial" pitchFamily="34" charset="0"/>
            </a:endParaRPr>
          </a:p>
          <a:p>
            <a:pPr algn="just"/>
            <a:endParaRPr lang="en-US" sz="1000" dirty="0">
              <a:solidFill>
                <a:prstClr val="black"/>
              </a:solidFill>
              <a:latin typeface="+mj-lt"/>
              <a:cs typeface="Arial" pitchFamily="34" charset="0"/>
            </a:endParaRPr>
          </a:p>
          <a:p>
            <a:pPr algn="just"/>
            <a:endParaRPr lang="en-US" sz="1000" dirty="0" smtClean="0">
              <a:solidFill>
                <a:prstClr val="black"/>
              </a:solidFill>
              <a:latin typeface="+mj-lt"/>
              <a:cs typeface="Arial" pitchFamily="34" charset="0"/>
            </a:endParaRPr>
          </a:p>
          <a:p>
            <a:pPr algn="just"/>
            <a:endParaRPr lang="en-US" sz="1000" dirty="0">
              <a:solidFill>
                <a:prstClr val="black"/>
              </a:solidFill>
              <a:latin typeface="+mj-lt"/>
              <a:cs typeface="Arial" pitchFamily="34" charset="0"/>
            </a:endParaRPr>
          </a:p>
          <a:p>
            <a:pPr algn="just"/>
            <a:endParaRPr lang="en-US" sz="1000" dirty="0" smtClean="0">
              <a:solidFill>
                <a:prstClr val="black"/>
              </a:solidFill>
              <a:latin typeface="+mj-lt"/>
              <a:cs typeface="Arial" pitchFamily="34" charset="0"/>
            </a:endParaRPr>
          </a:p>
          <a:p>
            <a:pPr algn="just"/>
            <a:endParaRPr lang="en-US" sz="1000" dirty="0">
              <a:solidFill>
                <a:prstClr val="black"/>
              </a:solidFill>
              <a:latin typeface="+mj-lt"/>
              <a:cs typeface="Arial" pitchFamily="34" charset="0"/>
            </a:endParaRPr>
          </a:p>
        </p:txBody>
      </p:sp>
      <p:sp>
        <p:nvSpPr>
          <p:cNvPr id="55" name="TextBox 54"/>
          <p:cNvSpPr txBox="1"/>
          <p:nvPr/>
        </p:nvSpPr>
        <p:spPr>
          <a:xfrm>
            <a:off x="9492503" y="3663990"/>
            <a:ext cx="3473415" cy="8617744"/>
          </a:xfrm>
          <a:prstGeom prst="rect">
            <a:avLst/>
          </a:prstGeom>
          <a:noFill/>
        </p:spPr>
        <p:txBody>
          <a:bodyPr wrap="square" lIns="627004" tIns="0" rIns="0" bIns="0" rtlCol="0">
            <a:spAutoFit/>
          </a:bodyPr>
          <a:lstStyle/>
          <a:p>
            <a:pPr algn="just"/>
            <a:r>
              <a:rPr lang="en-US" sz="2000" i="1" dirty="0">
                <a:solidFill>
                  <a:prstClr val="black"/>
                </a:solidFill>
                <a:cs typeface="Arial" pitchFamily="34" charset="0"/>
              </a:rPr>
              <a:t>Cell Proliferation</a:t>
            </a:r>
          </a:p>
          <a:p>
            <a:pPr algn="just"/>
            <a:r>
              <a:rPr lang="en-US" sz="2000" dirty="0" smtClean="0">
                <a:solidFill>
                  <a:prstClr val="black"/>
                </a:solidFill>
                <a:cs typeface="Arial" pitchFamily="34" charset="0"/>
              </a:rPr>
              <a:t>Cell </a:t>
            </a:r>
            <a:r>
              <a:rPr lang="en-US" sz="2000" dirty="0">
                <a:solidFill>
                  <a:prstClr val="black"/>
                </a:solidFill>
                <a:cs typeface="Arial" pitchFamily="34" charset="0"/>
              </a:rPr>
              <a:t>proliferation was determined by </a:t>
            </a:r>
            <a:r>
              <a:rPr lang="en-US" sz="2000" dirty="0" smtClean="0">
                <a:solidFill>
                  <a:prstClr val="black"/>
                </a:solidFill>
                <a:cs typeface="Arial" pitchFamily="34" charset="0"/>
              </a:rPr>
              <a:t>obtaining Live/Dead </a:t>
            </a:r>
            <a:r>
              <a:rPr lang="en-US" sz="2000" dirty="0">
                <a:solidFill>
                  <a:prstClr val="black"/>
                </a:solidFill>
                <a:cs typeface="Arial" pitchFamily="34" charset="0"/>
              </a:rPr>
              <a:t>images </a:t>
            </a:r>
            <a:r>
              <a:rPr lang="en-US" sz="2000" dirty="0" smtClean="0">
                <a:solidFill>
                  <a:prstClr val="black"/>
                </a:solidFill>
                <a:cs typeface="Arial" pitchFamily="34" charset="0"/>
              </a:rPr>
              <a:t>to assess cell viability and density for the </a:t>
            </a:r>
            <a:r>
              <a:rPr lang="en-US" sz="2000" dirty="0" smtClean="0">
                <a:solidFill>
                  <a:prstClr val="black"/>
                </a:solidFill>
                <a:cs typeface="Arial" pitchFamily="34" charset="0"/>
              </a:rPr>
              <a:t>experimental groups and control at 24h and 48h post stimulation. Cell </a:t>
            </a:r>
            <a:r>
              <a:rPr lang="en-US" sz="2000" dirty="0">
                <a:solidFill>
                  <a:prstClr val="black"/>
                </a:solidFill>
                <a:cs typeface="Arial" pitchFamily="34" charset="0"/>
              </a:rPr>
              <a:t>density was normalized to the </a:t>
            </a:r>
            <a:r>
              <a:rPr lang="en-US" sz="2000" dirty="0" smtClean="0">
                <a:solidFill>
                  <a:prstClr val="black"/>
                </a:solidFill>
                <a:cs typeface="Arial" pitchFamily="34" charset="0"/>
              </a:rPr>
              <a:t>initial seeding </a:t>
            </a:r>
            <a:r>
              <a:rPr lang="en-US" sz="2000" dirty="0" smtClean="0">
                <a:solidFill>
                  <a:prstClr val="black"/>
                </a:solidFill>
                <a:cs typeface="Arial" pitchFamily="34" charset="0"/>
              </a:rPr>
              <a:t>density at -72h</a:t>
            </a:r>
            <a:r>
              <a:rPr lang="en-US" sz="2000" dirty="0">
                <a:solidFill>
                  <a:prstClr val="black"/>
                </a:solidFill>
                <a:cs typeface="Arial" pitchFamily="34" charset="0"/>
              </a:rPr>
              <a:t>. </a:t>
            </a:r>
            <a:r>
              <a:rPr lang="en-US" sz="2000" dirty="0" smtClean="0">
                <a:solidFill>
                  <a:prstClr val="black"/>
                </a:solidFill>
                <a:cs typeface="Arial" pitchFamily="34" charset="0"/>
              </a:rPr>
              <a:t>Statistics were analyzed relative to the control values at each </a:t>
            </a:r>
            <a:r>
              <a:rPr lang="en-US" sz="2000" dirty="0" smtClean="0">
                <a:solidFill>
                  <a:prstClr val="black"/>
                </a:solidFill>
                <a:cs typeface="Arial" pitchFamily="34" charset="0"/>
              </a:rPr>
              <a:t>time point </a:t>
            </a:r>
            <a:r>
              <a:rPr lang="en-US" sz="2000" dirty="0" smtClean="0">
                <a:solidFill>
                  <a:prstClr val="black"/>
                </a:solidFill>
                <a:cs typeface="Arial" pitchFamily="34" charset="0"/>
              </a:rPr>
              <a:t>and voltage. At 0.01V, there was a significant increase in cell density at 48h (n=9, p&lt;0.05). At 0.1V, </a:t>
            </a:r>
            <a:r>
              <a:rPr lang="en-US" sz="2000" dirty="0" smtClean="0">
                <a:solidFill>
                  <a:prstClr val="black"/>
                </a:solidFill>
                <a:cs typeface="Arial" pitchFamily="34" charset="0"/>
              </a:rPr>
              <a:t>cell density significantly increased at 24h </a:t>
            </a:r>
            <a:r>
              <a:rPr lang="en-US" sz="2000" dirty="0" smtClean="0">
                <a:solidFill>
                  <a:prstClr val="black"/>
                </a:solidFill>
                <a:cs typeface="Arial" pitchFamily="34" charset="0"/>
              </a:rPr>
              <a:t>(n=9, p&lt;0.05). Figure 4 shows that the voltages applied do not induce significant cell death across all the groups. Figure 5 is a magnified view of the low density of dead cells from Figure 4.</a:t>
            </a:r>
            <a:endParaRPr lang="en-US" sz="2000" dirty="0">
              <a:solidFill>
                <a:prstClr val="black"/>
              </a:solidFill>
              <a:cs typeface="Arial" pitchFamily="34" charset="0"/>
            </a:endParaRPr>
          </a:p>
        </p:txBody>
      </p:sp>
      <p:sp>
        <p:nvSpPr>
          <p:cNvPr id="61" name="TextBox 60"/>
          <p:cNvSpPr txBox="1"/>
          <p:nvPr/>
        </p:nvSpPr>
        <p:spPr>
          <a:xfrm>
            <a:off x="9492503" y="12232940"/>
            <a:ext cx="3473415" cy="9233297"/>
          </a:xfrm>
          <a:prstGeom prst="rect">
            <a:avLst/>
          </a:prstGeom>
          <a:noFill/>
        </p:spPr>
        <p:txBody>
          <a:bodyPr wrap="square" lIns="627004" tIns="0" rIns="0" bIns="0" rtlCol="0">
            <a:spAutoFit/>
          </a:bodyPr>
          <a:lstStyle/>
          <a:p>
            <a:pPr algn="just"/>
            <a:r>
              <a:rPr lang="en-US" sz="2000" i="1" dirty="0" smtClean="0">
                <a:solidFill>
                  <a:prstClr val="black"/>
                </a:solidFill>
                <a:cs typeface="Arial" pitchFamily="34" charset="0"/>
              </a:rPr>
              <a:t>Cell </a:t>
            </a:r>
            <a:r>
              <a:rPr lang="en-US" sz="2000" i="1" dirty="0">
                <a:solidFill>
                  <a:prstClr val="black"/>
                </a:solidFill>
                <a:cs typeface="Arial" pitchFamily="34" charset="0"/>
              </a:rPr>
              <a:t>Migration</a:t>
            </a:r>
          </a:p>
          <a:p>
            <a:pPr lvl="0" algn="just"/>
            <a:r>
              <a:rPr lang="en-US" sz="2000" dirty="0" smtClean="0">
                <a:solidFill>
                  <a:prstClr val="black"/>
                </a:solidFill>
                <a:cs typeface="Arial" pitchFamily="34" charset="0"/>
              </a:rPr>
              <a:t>Figure </a:t>
            </a:r>
            <a:r>
              <a:rPr lang="en-US" sz="2000" dirty="0">
                <a:solidFill>
                  <a:prstClr val="black"/>
                </a:solidFill>
                <a:cs typeface="Arial" pitchFamily="34" charset="0"/>
              </a:rPr>
              <a:t>6</a:t>
            </a:r>
            <a:r>
              <a:rPr lang="en-US" sz="2000" dirty="0" smtClean="0">
                <a:solidFill>
                  <a:prstClr val="black"/>
                </a:solidFill>
                <a:cs typeface="Arial" pitchFamily="34" charset="0"/>
              </a:rPr>
              <a:t> </a:t>
            </a:r>
            <a:r>
              <a:rPr lang="en-US" sz="2000" dirty="0" smtClean="0">
                <a:solidFill>
                  <a:prstClr val="black"/>
                </a:solidFill>
                <a:cs typeface="Arial" pitchFamily="34" charset="0"/>
              </a:rPr>
              <a:t>shows</a:t>
            </a:r>
            <a:r>
              <a:rPr lang="en-US" sz="2000" dirty="0" smtClean="0">
                <a:solidFill>
                  <a:prstClr val="black"/>
                </a:solidFill>
                <a:cs typeface="Arial" pitchFamily="34" charset="0"/>
              </a:rPr>
              <a:t> migration data for </a:t>
            </a:r>
            <a:r>
              <a:rPr lang="en-US" sz="2000" dirty="0">
                <a:solidFill>
                  <a:prstClr val="black"/>
                </a:solidFill>
                <a:cs typeface="Arial" pitchFamily="34" charset="0"/>
              </a:rPr>
              <a:t>an averaged control and </a:t>
            </a:r>
            <a:r>
              <a:rPr lang="en-US" sz="2000" dirty="0" smtClean="0">
                <a:solidFill>
                  <a:prstClr val="black"/>
                </a:solidFill>
                <a:cs typeface="Arial" pitchFamily="34" charset="0"/>
              </a:rPr>
              <a:t>experimental stimuli at </a:t>
            </a:r>
            <a:r>
              <a:rPr lang="en-US" sz="2000" dirty="0">
                <a:solidFill>
                  <a:prstClr val="black"/>
                </a:solidFill>
                <a:cs typeface="Arial" pitchFamily="34" charset="0"/>
              </a:rPr>
              <a:t>0.01V, 0.1V, and </a:t>
            </a:r>
            <a:r>
              <a:rPr lang="en-US" sz="2000" dirty="0" smtClean="0">
                <a:solidFill>
                  <a:prstClr val="black"/>
                </a:solidFill>
                <a:cs typeface="Arial" pitchFamily="34" charset="0"/>
              </a:rPr>
              <a:t>1V. </a:t>
            </a:r>
            <a:r>
              <a:rPr lang="en-US" sz="2000" dirty="0" smtClean="0">
                <a:solidFill>
                  <a:prstClr val="black"/>
                </a:solidFill>
                <a:cs typeface="Arial" pitchFamily="34" charset="0"/>
              </a:rPr>
              <a:t>A one-way analysis of variance test (ANOVA) was performed to determine th</a:t>
            </a:r>
            <a:r>
              <a:rPr lang="en-US" sz="2000" dirty="0" smtClean="0">
                <a:solidFill>
                  <a:prstClr val="black"/>
                </a:solidFill>
                <a:cs typeface="Arial" pitchFamily="34" charset="0"/>
              </a:rPr>
              <a:t>e </a:t>
            </a:r>
            <a:r>
              <a:rPr lang="en-US" sz="2000" dirty="0" smtClean="0">
                <a:solidFill>
                  <a:prstClr val="black"/>
                </a:solidFill>
                <a:cs typeface="Arial" pitchFamily="34" charset="0"/>
              </a:rPr>
              <a:t>statistical differences between various electrical stimulation groups over time. </a:t>
            </a:r>
            <a:r>
              <a:rPr lang="en-US" sz="2000" dirty="0" smtClean="0">
                <a:solidFill>
                  <a:prstClr val="black"/>
                </a:solidFill>
                <a:cs typeface="Arial" pitchFamily="34" charset="0"/>
              </a:rPr>
              <a:t>At 4.5h, cells </a:t>
            </a:r>
            <a:r>
              <a:rPr lang="en-US" sz="2000" dirty="0" smtClean="0">
                <a:solidFill>
                  <a:prstClr val="black"/>
                </a:solidFill>
                <a:cs typeface="Arial" pitchFamily="34" charset="0"/>
              </a:rPr>
              <a:t>stimulated </a:t>
            </a:r>
            <a:r>
              <a:rPr lang="en-US" sz="2000" dirty="0" smtClean="0">
                <a:solidFill>
                  <a:prstClr val="black"/>
                </a:solidFill>
                <a:cs typeface="Arial" pitchFamily="34" charset="0"/>
              </a:rPr>
              <a:t>at 0.01V and 0.1V </a:t>
            </a:r>
            <a:r>
              <a:rPr lang="en-US" sz="2000" dirty="0" smtClean="0">
                <a:solidFill>
                  <a:prstClr val="black"/>
                </a:solidFill>
                <a:cs typeface="Arial" pitchFamily="34" charset="0"/>
              </a:rPr>
              <a:t>migrated a significantly </a:t>
            </a:r>
            <a:r>
              <a:rPr lang="en-US" sz="2000" dirty="0" smtClean="0">
                <a:solidFill>
                  <a:prstClr val="black"/>
                </a:solidFill>
                <a:cs typeface="Arial" pitchFamily="34" charset="0"/>
              </a:rPr>
              <a:t>greater distance (n=90, p&lt;0.05) </a:t>
            </a:r>
            <a:r>
              <a:rPr lang="en-US" sz="2000" dirty="0" smtClean="0">
                <a:solidFill>
                  <a:prstClr val="black"/>
                </a:solidFill>
                <a:cs typeface="Arial" pitchFamily="34" charset="0"/>
              </a:rPr>
              <a:t>in the direction of the electrical field compared </a:t>
            </a:r>
            <a:r>
              <a:rPr lang="en-US" sz="2000" dirty="0" smtClean="0">
                <a:solidFill>
                  <a:prstClr val="black"/>
                </a:solidFill>
                <a:cs typeface="Arial" pitchFamily="34" charset="0"/>
              </a:rPr>
              <a:t>to the control. At 9h, cells </a:t>
            </a:r>
            <a:r>
              <a:rPr lang="en-US" sz="2000" dirty="0" smtClean="0">
                <a:solidFill>
                  <a:prstClr val="black"/>
                </a:solidFill>
                <a:cs typeface="Arial" pitchFamily="34" charset="0"/>
              </a:rPr>
              <a:t>stimulated </a:t>
            </a:r>
            <a:r>
              <a:rPr lang="en-US" sz="2000" dirty="0" smtClean="0">
                <a:solidFill>
                  <a:prstClr val="black"/>
                </a:solidFill>
                <a:cs typeface="Arial" pitchFamily="34" charset="0"/>
              </a:rPr>
              <a:t>at 1V migrated </a:t>
            </a:r>
            <a:r>
              <a:rPr lang="en-US" sz="2000" dirty="0" smtClean="0">
                <a:solidFill>
                  <a:prstClr val="black"/>
                </a:solidFill>
                <a:cs typeface="Arial" pitchFamily="34" charset="0"/>
              </a:rPr>
              <a:t>a s</a:t>
            </a:r>
            <a:r>
              <a:rPr lang="en-US" sz="2000" dirty="0" smtClean="0">
                <a:solidFill>
                  <a:prstClr val="black"/>
                </a:solidFill>
                <a:cs typeface="Arial" pitchFamily="34" charset="0"/>
              </a:rPr>
              <a:t>ignificantly </a:t>
            </a:r>
            <a:r>
              <a:rPr lang="en-US" sz="2000" dirty="0" smtClean="0">
                <a:solidFill>
                  <a:prstClr val="black"/>
                </a:solidFill>
                <a:cs typeface="Arial" pitchFamily="34" charset="0"/>
              </a:rPr>
              <a:t>greater distance (n=90, p&lt;0.05) against the electric field compared to the control. Migration of cells at 4.5h compared to </a:t>
            </a:r>
            <a:r>
              <a:rPr lang="en-US" sz="2000" dirty="0" smtClean="0">
                <a:solidFill>
                  <a:prstClr val="black"/>
                </a:solidFill>
                <a:cs typeface="Arial" pitchFamily="34" charset="0"/>
              </a:rPr>
              <a:t>that of 9h </a:t>
            </a:r>
            <a:r>
              <a:rPr lang="en-US" sz="2000" dirty="0" smtClean="0">
                <a:solidFill>
                  <a:prstClr val="black"/>
                </a:solidFill>
                <a:cs typeface="Arial" pitchFamily="34" charset="0"/>
              </a:rPr>
              <a:t>stimulated at 0.01V and 1V was </a:t>
            </a:r>
            <a:r>
              <a:rPr lang="en-US" sz="2000" dirty="0" smtClean="0">
                <a:solidFill>
                  <a:prstClr val="black"/>
                </a:solidFill>
                <a:cs typeface="Arial" pitchFamily="34" charset="0"/>
              </a:rPr>
              <a:t>statistically </a:t>
            </a:r>
            <a:r>
              <a:rPr lang="en-US" sz="2000" dirty="0" smtClean="0">
                <a:solidFill>
                  <a:prstClr val="black"/>
                </a:solidFill>
                <a:cs typeface="Arial" pitchFamily="34" charset="0"/>
              </a:rPr>
              <a:t>different. Figure 7 </a:t>
            </a:r>
            <a:r>
              <a:rPr lang="en-US" sz="2000" dirty="0" smtClean="0">
                <a:solidFill>
                  <a:prstClr val="black"/>
                </a:solidFill>
                <a:cs typeface="Arial" pitchFamily="34" charset="0"/>
              </a:rPr>
              <a:t>shows the migration rates.</a:t>
            </a:r>
            <a:endParaRPr lang="en-US" sz="2000" dirty="0" smtClean="0">
              <a:solidFill>
                <a:prstClr val="black"/>
              </a:solidFill>
              <a:cs typeface="Arial" pitchFamily="34" charset="0"/>
            </a:endParaRPr>
          </a:p>
        </p:txBody>
      </p:sp>
      <p:grpSp>
        <p:nvGrpSpPr>
          <p:cNvPr id="58" name="Group 57"/>
          <p:cNvGrpSpPr/>
          <p:nvPr/>
        </p:nvGrpSpPr>
        <p:grpSpPr>
          <a:xfrm>
            <a:off x="13195108" y="4019275"/>
            <a:ext cx="4419600" cy="3663001"/>
            <a:chOff x="27476424" y="3770251"/>
            <a:chExt cx="4331776" cy="3663001"/>
          </a:xfrm>
        </p:grpSpPr>
        <p:grpSp>
          <p:nvGrpSpPr>
            <p:cNvPr id="42" name="Group 41"/>
            <p:cNvGrpSpPr/>
            <p:nvPr/>
          </p:nvGrpSpPr>
          <p:grpSpPr>
            <a:xfrm>
              <a:off x="27476424" y="3770251"/>
              <a:ext cx="4331776" cy="3218118"/>
              <a:chOff x="22785016" y="7868055"/>
              <a:chExt cx="4331776" cy="3218118"/>
            </a:xfrm>
          </p:grpSpPr>
          <p:pic>
            <p:nvPicPr>
              <p:cNvPr id="15" name="Picture 14"/>
              <p:cNvPicPr>
                <a:picLocks noChangeAspect="1"/>
              </p:cNvPicPr>
              <p:nvPr/>
            </p:nvPicPr>
            <p:blipFill rotWithShape="1">
              <a:blip r:embed="rId6" cstate="print">
                <a:extLst>
                  <a:ext uri="{28A0092B-C50C-407E-A947-70E740481C1C}">
                    <a14:useLocalDpi xmlns:a14="http://schemas.microsoft.com/office/drawing/2010/main" val="0"/>
                  </a:ext>
                </a:extLst>
              </a:blip>
              <a:srcRect r="13867"/>
              <a:stretch/>
            </p:blipFill>
            <p:spPr>
              <a:xfrm>
                <a:off x="22785016" y="7868055"/>
                <a:ext cx="4331776" cy="3218118"/>
              </a:xfrm>
              <a:prstGeom prst="rect">
                <a:avLst/>
              </a:prstGeom>
            </p:spPr>
          </p:pic>
          <p:pic>
            <p:nvPicPr>
              <p:cNvPr id="56" name="Picture 55"/>
              <p:cNvPicPr>
                <a:picLocks noChangeAspect="1"/>
              </p:cNvPicPr>
              <p:nvPr/>
            </p:nvPicPr>
            <p:blipFill rotWithShape="1">
              <a:blip r:embed="rId6" cstate="print">
                <a:extLst>
                  <a:ext uri="{28A0092B-C50C-407E-A947-70E740481C1C}">
                    <a14:useLocalDpi xmlns:a14="http://schemas.microsoft.com/office/drawing/2010/main" val="0"/>
                  </a:ext>
                </a:extLst>
              </a:blip>
              <a:srcRect l="85892" t="33693" r="-300" b="32418"/>
              <a:stretch/>
            </p:blipFill>
            <p:spPr>
              <a:xfrm>
                <a:off x="23541619" y="7868055"/>
                <a:ext cx="724583" cy="1090605"/>
              </a:xfrm>
              <a:prstGeom prst="rect">
                <a:avLst/>
              </a:prstGeom>
            </p:spPr>
          </p:pic>
        </p:grpSp>
        <p:sp>
          <p:nvSpPr>
            <p:cNvPr id="57" name="Text Box 10"/>
            <p:cNvSpPr txBox="1">
              <a:spLocks noChangeArrowheads="1"/>
            </p:cNvSpPr>
            <p:nvPr/>
          </p:nvSpPr>
          <p:spPr bwMode="auto">
            <a:xfrm>
              <a:off x="27476424" y="7076230"/>
              <a:ext cx="4331776" cy="357022"/>
            </a:xfrm>
            <a:prstGeom prst="rect">
              <a:avLst/>
            </a:prstGeom>
            <a:solidFill>
              <a:schemeClr val="bg1">
                <a:alpha val="27058"/>
              </a:schemeClr>
            </a:solidFill>
            <a:ln w="3175">
              <a:solidFill>
                <a:schemeClr val="tx2">
                  <a:alpha val="26000"/>
                </a:schemeClr>
              </a:solidFill>
              <a:miter lim="800000"/>
              <a:headEnd/>
              <a:tailEnd/>
            </a:ln>
          </p:spPr>
          <p:txBody>
            <a:bodyPr wrap="square" lIns="0" tIns="9144" rIns="0" bIns="9144">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a:r>
                <a:rPr lang="en-US" sz="2200" dirty="0">
                  <a:solidFill>
                    <a:srgbClr val="000000"/>
                  </a:solidFill>
                  <a:latin typeface="+mj-lt"/>
                </a:rPr>
                <a:t>Figure 4</a:t>
              </a:r>
              <a:r>
                <a:rPr lang="en-US" sz="2200" dirty="0" smtClean="0">
                  <a:solidFill>
                    <a:srgbClr val="000000"/>
                  </a:solidFill>
                  <a:latin typeface="+mj-lt"/>
                </a:rPr>
                <a:t>.</a:t>
              </a:r>
              <a:endParaRPr lang="en-US" sz="2200" dirty="0">
                <a:solidFill>
                  <a:srgbClr val="000000"/>
                </a:solidFill>
                <a:latin typeface="+mj-lt"/>
              </a:endParaRPr>
            </a:p>
          </p:txBody>
        </p:sp>
      </p:grpSp>
      <p:grpSp>
        <p:nvGrpSpPr>
          <p:cNvPr id="60" name="Group 59"/>
          <p:cNvGrpSpPr/>
          <p:nvPr/>
        </p:nvGrpSpPr>
        <p:grpSpPr>
          <a:xfrm>
            <a:off x="13195108" y="8551022"/>
            <a:ext cx="4419600" cy="2859056"/>
            <a:chOff x="27473944" y="7866941"/>
            <a:chExt cx="4370260" cy="2859056"/>
          </a:xfrm>
        </p:grpSpPr>
        <p:pic>
          <p:nvPicPr>
            <p:cNvPr id="38" name="Picture 3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473944" y="7866941"/>
              <a:ext cx="4334256" cy="2493791"/>
            </a:xfrm>
            <a:prstGeom prst="rect">
              <a:avLst/>
            </a:prstGeom>
          </p:spPr>
        </p:pic>
        <p:sp>
          <p:nvSpPr>
            <p:cNvPr id="59" name="Text Box 10"/>
            <p:cNvSpPr txBox="1">
              <a:spLocks noChangeArrowheads="1"/>
            </p:cNvSpPr>
            <p:nvPr/>
          </p:nvSpPr>
          <p:spPr bwMode="auto">
            <a:xfrm>
              <a:off x="27512428" y="10399754"/>
              <a:ext cx="4331776" cy="326243"/>
            </a:xfrm>
            <a:prstGeom prst="rect">
              <a:avLst/>
            </a:prstGeom>
            <a:solidFill>
              <a:schemeClr val="bg1">
                <a:alpha val="27058"/>
              </a:schemeClr>
            </a:solidFill>
            <a:ln w="3175">
              <a:solidFill>
                <a:schemeClr val="tx2">
                  <a:alpha val="26000"/>
                </a:schemeClr>
              </a:solidFill>
              <a:miter lim="800000"/>
              <a:headEnd/>
              <a:tailEnd/>
            </a:ln>
          </p:spPr>
          <p:txBody>
            <a:bodyPr wrap="square" lIns="0" tIns="9144" rIns="0" bIns="9144">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a:r>
                <a:rPr lang="en-US" sz="2000" dirty="0" smtClean="0">
                  <a:solidFill>
                    <a:srgbClr val="000000"/>
                  </a:solidFill>
                  <a:latin typeface="+mj-lt"/>
                </a:rPr>
                <a:t>Figure 5.</a:t>
              </a:r>
              <a:endParaRPr lang="en-US" sz="2000" dirty="0">
                <a:solidFill>
                  <a:srgbClr val="000000"/>
                </a:solidFill>
                <a:latin typeface="+mj-lt"/>
              </a:endParaRPr>
            </a:p>
          </p:txBody>
        </p:sp>
      </p:grpSp>
      <p:grpSp>
        <p:nvGrpSpPr>
          <p:cNvPr id="74" name="Group 73"/>
          <p:cNvGrpSpPr/>
          <p:nvPr/>
        </p:nvGrpSpPr>
        <p:grpSpPr>
          <a:xfrm>
            <a:off x="13175940" y="17237496"/>
            <a:ext cx="4419600" cy="3929661"/>
            <a:chOff x="27473944" y="14249164"/>
            <a:chExt cx="4370832" cy="3929661"/>
          </a:xfrm>
        </p:grpSpPr>
        <p:pic>
          <p:nvPicPr>
            <p:cNvPr id="72" name="Picture 71"/>
            <p:cNvPicPr>
              <a:picLocks noChangeAspect="1"/>
            </p:cNvPicPr>
            <p:nvPr/>
          </p:nvPicPr>
          <p:blipFill rotWithShape="1">
            <a:blip r:embed="rId8">
              <a:extLst>
                <a:ext uri="{28A0092B-C50C-407E-A947-70E740481C1C}">
                  <a14:useLocalDpi xmlns:a14="http://schemas.microsoft.com/office/drawing/2010/main" val="0"/>
                </a:ext>
              </a:extLst>
            </a:blip>
            <a:srcRect t="5849" r="14339"/>
            <a:stretch/>
          </p:blipFill>
          <p:spPr>
            <a:xfrm>
              <a:off x="27473944" y="14249164"/>
              <a:ext cx="4370832" cy="3771165"/>
            </a:xfrm>
            <a:prstGeom prst="rect">
              <a:avLst/>
            </a:prstGeom>
          </p:spPr>
        </p:pic>
        <p:sp>
          <p:nvSpPr>
            <p:cNvPr id="73" name="Text Box 10"/>
            <p:cNvSpPr txBox="1">
              <a:spLocks noChangeArrowheads="1"/>
            </p:cNvSpPr>
            <p:nvPr/>
          </p:nvSpPr>
          <p:spPr bwMode="auto">
            <a:xfrm>
              <a:off x="27512428" y="17852582"/>
              <a:ext cx="4331776" cy="326243"/>
            </a:xfrm>
            <a:prstGeom prst="rect">
              <a:avLst/>
            </a:prstGeom>
            <a:solidFill>
              <a:schemeClr val="bg1">
                <a:alpha val="27058"/>
              </a:schemeClr>
            </a:solidFill>
            <a:ln w="3175">
              <a:solidFill>
                <a:schemeClr val="tx2">
                  <a:alpha val="26000"/>
                </a:schemeClr>
              </a:solidFill>
              <a:miter lim="800000"/>
              <a:headEnd/>
              <a:tailEnd/>
            </a:ln>
          </p:spPr>
          <p:txBody>
            <a:bodyPr wrap="square" lIns="0" tIns="9144" rIns="0" bIns="9144">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a:r>
                <a:rPr lang="en-US" sz="2000" dirty="0" smtClean="0">
                  <a:solidFill>
                    <a:srgbClr val="000000"/>
                  </a:solidFill>
                  <a:latin typeface="+mj-lt"/>
                </a:rPr>
                <a:t>Figure 7.</a:t>
              </a:r>
              <a:endParaRPr lang="en-US" sz="2000" dirty="0">
                <a:solidFill>
                  <a:srgbClr val="000000"/>
                </a:solidFill>
                <a:latin typeface="+mj-lt"/>
              </a:endParaRPr>
            </a:p>
          </p:txBody>
        </p:sp>
      </p:grpSp>
      <p:grpSp>
        <p:nvGrpSpPr>
          <p:cNvPr id="26" name="Group 25"/>
          <p:cNvGrpSpPr/>
          <p:nvPr/>
        </p:nvGrpSpPr>
        <p:grpSpPr>
          <a:xfrm>
            <a:off x="13195108" y="13007659"/>
            <a:ext cx="4419600" cy="3505262"/>
            <a:chOff x="16681110" y="10700611"/>
            <a:chExt cx="4370260" cy="3505262"/>
          </a:xfrm>
        </p:grpSpPr>
        <p:sp>
          <p:nvSpPr>
            <p:cNvPr id="67" name="Text Box 10"/>
            <p:cNvSpPr txBox="1">
              <a:spLocks noChangeArrowheads="1"/>
            </p:cNvSpPr>
            <p:nvPr/>
          </p:nvSpPr>
          <p:spPr bwMode="auto">
            <a:xfrm>
              <a:off x="16719594" y="13879630"/>
              <a:ext cx="4331776" cy="326243"/>
            </a:xfrm>
            <a:prstGeom prst="rect">
              <a:avLst/>
            </a:prstGeom>
            <a:solidFill>
              <a:schemeClr val="bg1">
                <a:alpha val="27058"/>
              </a:schemeClr>
            </a:solidFill>
            <a:ln w="3175">
              <a:solidFill>
                <a:schemeClr val="tx2">
                  <a:alpha val="26000"/>
                </a:schemeClr>
              </a:solidFill>
              <a:miter lim="800000"/>
              <a:headEnd/>
              <a:tailEnd/>
            </a:ln>
          </p:spPr>
          <p:txBody>
            <a:bodyPr wrap="square" lIns="0" tIns="9144" rIns="0" bIns="9144">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a:r>
                <a:rPr lang="en-US" sz="2000" dirty="0">
                  <a:solidFill>
                    <a:srgbClr val="000000"/>
                  </a:solidFill>
                  <a:latin typeface="+mj-lt"/>
                </a:rPr>
                <a:t>Figure </a:t>
              </a:r>
              <a:r>
                <a:rPr lang="en-US" sz="2000" dirty="0" smtClean="0">
                  <a:solidFill>
                    <a:srgbClr val="000000"/>
                  </a:solidFill>
                  <a:latin typeface="+mj-lt"/>
                </a:rPr>
                <a:t>6.</a:t>
              </a:r>
              <a:endParaRPr lang="en-US" sz="2000" dirty="0">
                <a:solidFill>
                  <a:srgbClr val="000000"/>
                </a:solidFill>
                <a:latin typeface="+mj-lt"/>
              </a:endParaRPr>
            </a:p>
          </p:txBody>
        </p:sp>
        <p:pic>
          <p:nvPicPr>
            <p:cNvPr id="79" name="Picture 78"/>
            <p:cNvPicPr>
              <a:picLocks noChangeAspect="1"/>
            </p:cNvPicPr>
            <p:nvPr/>
          </p:nvPicPr>
          <p:blipFill rotWithShape="1">
            <a:blip r:embed="rId9">
              <a:extLst>
                <a:ext uri="{28A0092B-C50C-407E-A947-70E740481C1C}">
                  <a14:useLocalDpi xmlns:a14="http://schemas.microsoft.com/office/drawing/2010/main" val="0"/>
                </a:ext>
              </a:extLst>
            </a:blip>
            <a:srcRect t="7055" r="11382" b="13355"/>
            <a:stretch/>
          </p:blipFill>
          <p:spPr>
            <a:xfrm>
              <a:off x="16681110" y="10700611"/>
              <a:ext cx="4334256" cy="3080501"/>
            </a:xfrm>
            <a:prstGeom prst="rect">
              <a:avLst/>
            </a:prstGeom>
          </p:spPr>
        </p:pic>
      </p:grpSp>
      <p:pic>
        <p:nvPicPr>
          <p:cNvPr id="62" name="Picture 20" descr="Gemstone Logo - Scanned"/>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4560" y="760788"/>
            <a:ext cx="1109163" cy="146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3484926" y="760788"/>
            <a:ext cx="3377184" cy="1463040"/>
          </a:xfrm>
          <a:prstGeom prst="rect">
            <a:avLst/>
          </a:prstGeom>
        </p:spPr>
      </p:pic>
      <p:sp>
        <p:nvSpPr>
          <p:cNvPr id="4" name="TextBox 3"/>
          <p:cNvSpPr txBox="1"/>
          <p:nvPr/>
        </p:nvSpPr>
        <p:spPr>
          <a:xfrm>
            <a:off x="15192164" y="4204048"/>
            <a:ext cx="252028" cy="246221"/>
          </a:xfrm>
          <a:prstGeom prst="rect">
            <a:avLst/>
          </a:prstGeom>
          <a:noFill/>
        </p:spPr>
        <p:txBody>
          <a:bodyPr wrap="square" rtlCol="0">
            <a:spAutoFit/>
          </a:bodyPr>
          <a:lstStyle/>
          <a:p>
            <a:r>
              <a:rPr lang="en-US" sz="1000" dirty="0" smtClean="0"/>
              <a:t>*</a:t>
            </a:r>
            <a:endParaRPr lang="en-US" sz="1000" dirty="0"/>
          </a:p>
        </p:txBody>
      </p:sp>
      <p:sp>
        <p:nvSpPr>
          <p:cNvPr id="63" name="TextBox 62"/>
          <p:cNvSpPr txBox="1"/>
          <p:nvPr/>
        </p:nvSpPr>
        <p:spPr>
          <a:xfrm>
            <a:off x="16164272" y="4132040"/>
            <a:ext cx="252028" cy="246221"/>
          </a:xfrm>
          <a:prstGeom prst="rect">
            <a:avLst/>
          </a:prstGeom>
          <a:noFill/>
        </p:spPr>
        <p:txBody>
          <a:bodyPr wrap="square" rtlCol="0">
            <a:spAutoFit/>
          </a:bodyPr>
          <a:lstStyle/>
          <a:p>
            <a:r>
              <a:rPr lang="en-US" sz="1000" dirty="0" smtClean="0"/>
              <a:t>*</a:t>
            </a:r>
            <a:endParaRPr lang="en-US" sz="1000" dirty="0"/>
          </a:p>
        </p:txBody>
      </p:sp>
      <p:sp>
        <p:nvSpPr>
          <p:cNvPr id="66" name="TextBox 65"/>
          <p:cNvSpPr txBox="1"/>
          <p:nvPr/>
        </p:nvSpPr>
        <p:spPr>
          <a:xfrm>
            <a:off x="15696220" y="4359097"/>
            <a:ext cx="180020" cy="246221"/>
          </a:xfrm>
          <a:prstGeom prst="rect">
            <a:avLst/>
          </a:prstGeom>
          <a:noFill/>
        </p:spPr>
        <p:txBody>
          <a:bodyPr wrap="square" rtlCol="0">
            <a:spAutoFit/>
          </a:bodyPr>
          <a:lstStyle/>
          <a:p>
            <a:r>
              <a:rPr lang="en-US" sz="1000" dirty="0" smtClean="0"/>
              <a:t>*</a:t>
            </a:r>
            <a:endParaRPr lang="en-US" sz="1000" dirty="0"/>
          </a:p>
        </p:txBody>
      </p:sp>
      <p:sp>
        <p:nvSpPr>
          <p:cNvPr id="68" name="TextBox 67"/>
          <p:cNvSpPr txBox="1"/>
          <p:nvPr/>
        </p:nvSpPr>
        <p:spPr>
          <a:xfrm>
            <a:off x="15660216" y="9496636"/>
            <a:ext cx="252028" cy="246221"/>
          </a:xfrm>
          <a:prstGeom prst="rect">
            <a:avLst/>
          </a:prstGeom>
          <a:noFill/>
        </p:spPr>
        <p:txBody>
          <a:bodyPr wrap="square" rtlCol="0">
            <a:spAutoFit/>
          </a:bodyPr>
          <a:lstStyle/>
          <a:p>
            <a:r>
              <a:rPr lang="en-US" sz="1000" dirty="0" smtClean="0"/>
              <a:t>*</a:t>
            </a:r>
            <a:endParaRPr lang="en-US" sz="1000" dirty="0"/>
          </a:p>
        </p:txBody>
      </p:sp>
      <p:sp>
        <p:nvSpPr>
          <p:cNvPr id="69" name="TextBox 68"/>
          <p:cNvSpPr txBox="1"/>
          <p:nvPr/>
        </p:nvSpPr>
        <p:spPr>
          <a:xfrm>
            <a:off x="16632324" y="9003613"/>
            <a:ext cx="252028" cy="246221"/>
          </a:xfrm>
          <a:prstGeom prst="rect">
            <a:avLst/>
          </a:prstGeom>
          <a:noFill/>
        </p:spPr>
        <p:txBody>
          <a:bodyPr wrap="square" rtlCol="0">
            <a:spAutoFit/>
          </a:bodyPr>
          <a:lstStyle/>
          <a:p>
            <a:r>
              <a:rPr lang="en-US" sz="1000" dirty="0" smtClean="0"/>
              <a:t>*</a:t>
            </a:r>
            <a:endParaRPr lang="en-US" sz="1000" dirty="0"/>
          </a:p>
        </p:txBody>
      </p:sp>
      <p:sp>
        <p:nvSpPr>
          <p:cNvPr id="70" name="TextBox 69"/>
          <p:cNvSpPr txBox="1"/>
          <p:nvPr/>
        </p:nvSpPr>
        <p:spPr>
          <a:xfrm>
            <a:off x="15048148" y="13216081"/>
            <a:ext cx="252028" cy="246221"/>
          </a:xfrm>
          <a:prstGeom prst="rect">
            <a:avLst/>
          </a:prstGeom>
          <a:noFill/>
        </p:spPr>
        <p:txBody>
          <a:bodyPr wrap="square" rtlCol="0">
            <a:spAutoFit/>
          </a:bodyPr>
          <a:lstStyle/>
          <a:p>
            <a:r>
              <a:rPr lang="en-US" sz="1000" dirty="0" smtClean="0"/>
              <a:t>*</a:t>
            </a:r>
            <a:endParaRPr lang="en-US" sz="1000" dirty="0"/>
          </a:p>
        </p:txBody>
      </p:sp>
      <p:sp>
        <p:nvSpPr>
          <p:cNvPr id="71" name="TextBox 70"/>
          <p:cNvSpPr txBox="1"/>
          <p:nvPr/>
        </p:nvSpPr>
        <p:spPr>
          <a:xfrm>
            <a:off x="15876240" y="13612125"/>
            <a:ext cx="252028" cy="246221"/>
          </a:xfrm>
          <a:prstGeom prst="rect">
            <a:avLst/>
          </a:prstGeom>
          <a:noFill/>
        </p:spPr>
        <p:txBody>
          <a:bodyPr wrap="square" rtlCol="0">
            <a:spAutoFit/>
          </a:bodyPr>
          <a:lstStyle/>
          <a:p>
            <a:r>
              <a:rPr lang="en-US" sz="1000" dirty="0" smtClean="0"/>
              <a:t>*</a:t>
            </a:r>
            <a:endParaRPr lang="en-US" sz="1000" dirty="0"/>
          </a:p>
        </p:txBody>
      </p:sp>
      <p:sp>
        <p:nvSpPr>
          <p:cNvPr id="76" name="TextBox 75"/>
          <p:cNvSpPr txBox="1"/>
          <p:nvPr/>
        </p:nvSpPr>
        <p:spPr>
          <a:xfrm>
            <a:off x="16956360" y="15263083"/>
            <a:ext cx="252028" cy="246221"/>
          </a:xfrm>
          <a:prstGeom prst="rect">
            <a:avLst/>
          </a:prstGeom>
          <a:noFill/>
        </p:spPr>
        <p:txBody>
          <a:bodyPr wrap="square" rtlCol="0">
            <a:spAutoFit/>
          </a:bodyPr>
          <a:lstStyle/>
          <a:p>
            <a:r>
              <a:rPr lang="en-US" sz="1000" dirty="0" smtClean="0"/>
              <a:t>*</a:t>
            </a:r>
            <a:endParaRPr lang="en-US" sz="1000" dirty="0"/>
          </a:p>
        </p:txBody>
      </p:sp>
      <p:sp>
        <p:nvSpPr>
          <p:cNvPr id="77" name="TextBox 76"/>
          <p:cNvSpPr txBox="1"/>
          <p:nvPr/>
        </p:nvSpPr>
        <p:spPr>
          <a:xfrm>
            <a:off x="15012144" y="17525528"/>
            <a:ext cx="252028" cy="246221"/>
          </a:xfrm>
          <a:prstGeom prst="rect">
            <a:avLst/>
          </a:prstGeom>
          <a:noFill/>
        </p:spPr>
        <p:txBody>
          <a:bodyPr wrap="square" rtlCol="0">
            <a:spAutoFit/>
          </a:bodyPr>
          <a:lstStyle/>
          <a:p>
            <a:r>
              <a:rPr lang="en-US" sz="1000" dirty="0" smtClean="0"/>
              <a:t>*</a:t>
            </a:r>
            <a:endParaRPr lang="en-US" sz="1000" dirty="0"/>
          </a:p>
        </p:txBody>
      </p:sp>
      <p:sp>
        <p:nvSpPr>
          <p:cNvPr id="78" name="TextBox 77"/>
          <p:cNvSpPr txBox="1"/>
          <p:nvPr/>
        </p:nvSpPr>
        <p:spPr>
          <a:xfrm>
            <a:off x="15876240" y="18035391"/>
            <a:ext cx="252028" cy="246221"/>
          </a:xfrm>
          <a:prstGeom prst="rect">
            <a:avLst/>
          </a:prstGeom>
          <a:noFill/>
        </p:spPr>
        <p:txBody>
          <a:bodyPr wrap="square" rtlCol="0">
            <a:spAutoFit/>
          </a:bodyPr>
          <a:lstStyle/>
          <a:p>
            <a:r>
              <a:rPr lang="en-US" sz="1000" dirty="0" smtClean="0"/>
              <a:t>*</a:t>
            </a:r>
            <a:endParaRPr lang="en-US" sz="1000" dirty="0"/>
          </a:p>
        </p:txBody>
      </p:sp>
      <p:sp>
        <p:nvSpPr>
          <p:cNvPr id="81" name="TextBox 80"/>
          <p:cNvSpPr txBox="1"/>
          <p:nvPr/>
        </p:nvSpPr>
        <p:spPr>
          <a:xfrm>
            <a:off x="16992364" y="20051615"/>
            <a:ext cx="252028" cy="246221"/>
          </a:xfrm>
          <a:prstGeom prst="rect">
            <a:avLst/>
          </a:prstGeom>
          <a:noFill/>
        </p:spPr>
        <p:txBody>
          <a:bodyPr wrap="square" rtlCol="0">
            <a:spAutoFit/>
          </a:bodyPr>
          <a:lstStyle/>
          <a:p>
            <a:r>
              <a:rPr lang="en-US" sz="1000" dirty="0" smtClean="0"/>
              <a:t>*</a:t>
            </a:r>
            <a:endParaRPr lang="en-US" sz="1000" dirty="0"/>
          </a:p>
        </p:txBody>
      </p:sp>
      <p:grpSp>
        <p:nvGrpSpPr>
          <p:cNvPr id="10" name="Group 9"/>
          <p:cNvGrpSpPr/>
          <p:nvPr/>
        </p:nvGrpSpPr>
        <p:grpSpPr>
          <a:xfrm>
            <a:off x="6036680" y="13346857"/>
            <a:ext cx="2350729" cy="7671059"/>
            <a:chOff x="5995838" y="13313060"/>
            <a:chExt cx="2350729" cy="7671059"/>
          </a:xfrm>
        </p:grpSpPr>
        <p:grpSp>
          <p:nvGrpSpPr>
            <p:cNvPr id="37" name="Group 36"/>
            <p:cNvGrpSpPr/>
            <p:nvPr/>
          </p:nvGrpSpPr>
          <p:grpSpPr>
            <a:xfrm>
              <a:off x="5995838" y="13313060"/>
              <a:ext cx="2350729" cy="2692291"/>
              <a:chOff x="4773021" y="13279374"/>
              <a:chExt cx="2820873" cy="2692291"/>
            </a:xfrm>
          </p:grpSpPr>
          <p:pic>
            <p:nvPicPr>
              <p:cNvPr id="46" name="Picture 45"/>
              <p:cNvPicPr>
                <a:picLocks noChangeAspect="1"/>
              </p:cNvPicPr>
              <p:nvPr/>
            </p:nvPicPr>
            <p:blipFill rotWithShape="1">
              <a:blip r:embed="rId12">
                <a:extLst>
                  <a:ext uri="{BEBA8EAE-BF5A-486C-A8C5-ECC9F3942E4B}">
                    <a14:imgProps xmlns:a14="http://schemas.microsoft.com/office/drawing/2010/main">
                      <a14:imgLayer r:embed="rId13">
                        <a14:imgEffect>
                          <a14:backgroundRemoval t="10000" b="90000" l="10000" r="90000">
                            <a14:backgroundMark x1="55911" y1="20588" x2="55911" y2="20588"/>
                            <a14:backgroundMark x1="47923" y1="43137" x2="47923" y2="43137"/>
                            <a14:backgroundMark x1="18850" y1="49020" x2="18850" y2="49020"/>
                            <a14:backgroundMark x1="76038" y1="57353" x2="76038" y2="57353"/>
                            <a14:backgroundMark x1="68051" y1="93627" x2="68051" y2="93627"/>
                            <a14:backgroundMark x1="66134" y1="90196" x2="66134" y2="90196"/>
                          </a14:backgroundRemoval>
                        </a14:imgEffect>
                      </a14:imgLayer>
                    </a14:imgProps>
                  </a:ext>
                  <a:ext uri="{28A0092B-C50C-407E-A947-70E740481C1C}">
                    <a14:useLocalDpi xmlns:a14="http://schemas.microsoft.com/office/drawing/2010/main" val="0"/>
                  </a:ext>
                </a:extLst>
              </a:blip>
              <a:srcRect r="10282"/>
              <a:stretch/>
            </p:blipFill>
            <p:spPr>
              <a:xfrm>
                <a:off x="4987401" y="13788516"/>
                <a:ext cx="2414015" cy="1753660"/>
              </a:xfrm>
              <a:prstGeom prst="rect">
                <a:avLst/>
              </a:prstGeom>
              <a:solidFill>
                <a:schemeClr val="accent1">
                  <a:alpha val="0"/>
                </a:schemeClr>
              </a:solidFill>
            </p:spPr>
          </p:pic>
          <p:sp>
            <p:nvSpPr>
              <p:cNvPr id="50" name="Text Box 10"/>
              <p:cNvSpPr txBox="1">
                <a:spLocks noChangeArrowheads="1"/>
              </p:cNvSpPr>
              <p:nvPr/>
            </p:nvSpPr>
            <p:spPr bwMode="auto">
              <a:xfrm>
                <a:off x="4901603" y="15223590"/>
                <a:ext cx="2692291" cy="461665"/>
              </a:xfrm>
              <a:prstGeom prst="rect">
                <a:avLst/>
              </a:prstGeom>
              <a:noFill/>
              <a:ln w="25400">
                <a:noFill/>
                <a:miter lim="800000"/>
                <a:headEnd/>
                <a:tailEnd/>
              </a:ln>
            </p:spPr>
            <p:txBody>
              <a:bodyPr wrap="square" lIns="182880" tIns="91440" rIns="182880" bIns="91440">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a:r>
                  <a:rPr lang="en-US" sz="1800" dirty="0" smtClean="0">
                    <a:solidFill>
                      <a:srgbClr val="000000"/>
                    </a:solidFill>
                    <a:latin typeface="+mj-lt"/>
                  </a:rPr>
                  <a:t>Time</a:t>
                </a:r>
                <a:endParaRPr lang="en-US" sz="1800" dirty="0">
                  <a:solidFill>
                    <a:srgbClr val="000000"/>
                  </a:solidFill>
                  <a:latin typeface="+mj-lt"/>
                </a:endParaRPr>
              </a:p>
            </p:txBody>
          </p:sp>
          <p:sp>
            <p:nvSpPr>
              <p:cNvPr id="51" name="Text Box 10"/>
              <p:cNvSpPr txBox="1">
                <a:spLocks noChangeArrowheads="1"/>
              </p:cNvSpPr>
              <p:nvPr/>
            </p:nvSpPr>
            <p:spPr bwMode="auto">
              <a:xfrm rot="16200000">
                <a:off x="3703874" y="14348521"/>
                <a:ext cx="2692291" cy="553998"/>
              </a:xfrm>
              <a:prstGeom prst="rect">
                <a:avLst/>
              </a:prstGeom>
              <a:noFill/>
              <a:ln w="25400">
                <a:noFill/>
                <a:miter lim="800000"/>
                <a:headEnd/>
                <a:tailEnd/>
              </a:ln>
            </p:spPr>
            <p:txBody>
              <a:bodyPr wrap="square" lIns="182880" tIns="91440" rIns="182880" bIns="91440">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a:r>
                  <a:rPr lang="en-US" sz="1800" dirty="0" smtClean="0">
                    <a:solidFill>
                      <a:srgbClr val="000000"/>
                    </a:solidFill>
                    <a:latin typeface="+mj-lt"/>
                  </a:rPr>
                  <a:t>Voltage</a:t>
                </a:r>
                <a:endParaRPr lang="en-US" sz="1800" dirty="0">
                  <a:solidFill>
                    <a:srgbClr val="000000"/>
                  </a:solidFill>
                  <a:latin typeface="+mj-lt"/>
                </a:endParaRPr>
              </a:p>
            </p:txBody>
          </p:sp>
        </p:grpSp>
        <p:sp>
          <p:nvSpPr>
            <p:cNvPr id="80" name="Text Box 10"/>
            <p:cNvSpPr txBox="1">
              <a:spLocks noChangeArrowheads="1"/>
            </p:cNvSpPr>
            <p:nvPr/>
          </p:nvSpPr>
          <p:spPr bwMode="auto">
            <a:xfrm>
              <a:off x="6218938" y="15687117"/>
              <a:ext cx="2011679" cy="326243"/>
            </a:xfrm>
            <a:prstGeom prst="rect">
              <a:avLst/>
            </a:prstGeom>
            <a:solidFill>
              <a:schemeClr val="bg1">
                <a:alpha val="27058"/>
              </a:schemeClr>
            </a:solidFill>
            <a:ln w="3175">
              <a:solidFill>
                <a:schemeClr val="tx2">
                  <a:alpha val="26000"/>
                </a:schemeClr>
              </a:solidFill>
              <a:miter lim="800000"/>
              <a:headEnd/>
              <a:tailEnd/>
            </a:ln>
          </p:spPr>
          <p:txBody>
            <a:bodyPr wrap="square" lIns="0" tIns="9144" rIns="0" bIns="9144">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a:r>
                <a:rPr lang="en-US" sz="2000" dirty="0">
                  <a:solidFill>
                    <a:srgbClr val="000000"/>
                  </a:solidFill>
                  <a:latin typeface="+mj-lt"/>
                </a:rPr>
                <a:t>Figure 1</a:t>
              </a:r>
              <a:r>
                <a:rPr lang="en-US" sz="2000" dirty="0" smtClean="0">
                  <a:solidFill>
                    <a:srgbClr val="000000"/>
                  </a:solidFill>
                  <a:latin typeface="+mj-lt"/>
                </a:rPr>
                <a:t>.</a:t>
              </a:r>
              <a:endParaRPr lang="en-US" sz="2000" dirty="0">
                <a:solidFill>
                  <a:srgbClr val="000000"/>
                </a:solidFill>
                <a:latin typeface="+mj-lt"/>
              </a:endParaRPr>
            </a:p>
          </p:txBody>
        </p:sp>
        <p:sp>
          <p:nvSpPr>
            <p:cNvPr id="64" name="Text Box 10"/>
            <p:cNvSpPr txBox="1">
              <a:spLocks noChangeArrowheads="1"/>
            </p:cNvSpPr>
            <p:nvPr/>
          </p:nvSpPr>
          <p:spPr bwMode="auto">
            <a:xfrm>
              <a:off x="6231712" y="18320634"/>
              <a:ext cx="2011680" cy="326243"/>
            </a:xfrm>
            <a:prstGeom prst="rect">
              <a:avLst/>
            </a:prstGeom>
            <a:solidFill>
              <a:schemeClr val="bg1">
                <a:alpha val="27058"/>
              </a:schemeClr>
            </a:solidFill>
            <a:ln w="3175">
              <a:solidFill>
                <a:schemeClr val="tx2">
                  <a:alpha val="26000"/>
                </a:schemeClr>
              </a:solidFill>
              <a:miter lim="800000"/>
              <a:headEnd/>
              <a:tailEnd/>
            </a:ln>
          </p:spPr>
          <p:txBody>
            <a:bodyPr wrap="square" lIns="0" tIns="9144" rIns="0" bIns="9144">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a:r>
                <a:rPr lang="en-US" sz="2000" dirty="0">
                  <a:solidFill>
                    <a:srgbClr val="000000"/>
                  </a:solidFill>
                  <a:latin typeface="+mj-lt"/>
                </a:rPr>
                <a:t>Figure </a:t>
              </a:r>
              <a:r>
                <a:rPr lang="en-US" sz="2000" dirty="0" smtClean="0">
                  <a:solidFill>
                    <a:srgbClr val="000000"/>
                  </a:solidFill>
                  <a:latin typeface="+mj-lt"/>
                </a:rPr>
                <a:t>2.</a:t>
              </a:r>
              <a:endParaRPr lang="en-US" sz="2000" dirty="0">
                <a:solidFill>
                  <a:srgbClr val="000000"/>
                </a:solidFill>
                <a:latin typeface="+mj-lt"/>
              </a:endParaRPr>
            </a:p>
          </p:txBody>
        </p:sp>
        <p:sp>
          <p:nvSpPr>
            <p:cNvPr id="65" name="Text Box 10"/>
            <p:cNvSpPr txBox="1">
              <a:spLocks noChangeArrowheads="1"/>
            </p:cNvSpPr>
            <p:nvPr/>
          </p:nvSpPr>
          <p:spPr bwMode="auto">
            <a:xfrm>
              <a:off x="6227168" y="20657876"/>
              <a:ext cx="2011680" cy="326243"/>
            </a:xfrm>
            <a:prstGeom prst="rect">
              <a:avLst/>
            </a:prstGeom>
            <a:solidFill>
              <a:schemeClr val="bg1">
                <a:alpha val="27058"/>
              </a:schemeClr>
            </a:solidFill>
            <a:ln w="3175">
              <a:solidFill>
                <a:schemeClr val="tx2">
                  <a:alpha val="26000"/>
                </a:schemeClr>
              </a:solidFill>
              <a:miter lim="800000"/>
              <a:headEnd/>
              <a:tailEnd/>
            </a:ln>
          </p:spPr>
          <p:txBody>
            <a:bodyPr wrap="square" lIns="0" tIns="9144" rIns="0" bIns="9144">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a:r>
                <a:rPr lang="en-US" sz="2000" dirty="0">
                  <a:solidFill>
                    <a:srgbClr val="000000"/>
                  </a:solidFill>
                  <a:latin typeface="+mj-lt"/>
                </a:rPr>
                <a:t>Figure 3</a:t>
              </a:r>
              <a:r>
                <a:rPr lang="en-US" sz="2000" dirty="0" smtClean="0">
                  <a:solidFill>
                    <a:srgbClr val="000000"/>
                  </a:solidFill>
                  <a:latin typeface="+mj-lt"/>
                </a:rPr>
                <a:t>.</a:t>
              </a:r>
              <a:endParaRPr lang="en-US" sz="2000" dirty="0">
                <a:solidFill>
                  <a:srgbClr val="000000"/>
                </a:solidFill>
                <a:latin typeface="+mj-lt"/>
              </a:endParaRPr>
            </a:p>
          </p:txBody>
        </p:sp>
        <p:pic>
          <p:nvPicPr>
            <p:cNvPr id="6" name="Picture 5"/>
            <p:cNvPicPr>
              <a:picLocks noChangeAspect="1"/>
            </p:cNvPicPr>
            <p:nvPr/>
          </p:nvPicPr>
          <p:blipFill rotWithShape="1">
            <a:blip r:embed="rId14">
              <a:extLst>
                <a:ext uri="{28A0092B-C50C-407E-A947-70E740481C1C}">
                  <a14:useLocalDpi xmlns:a14="http://schemas.microsoft.com/office/drawing/2010/main" val="0"/>
                </a:ext>
              </a:extLst>
            </a:blip>
            <a:srcRect l="33764" r="29688"/>
            <a:stretch/>
          </p:blipFill>
          <p:spPr>
            <a:xfrm>
              <a:off x="6226670" y="16119954"/>
              <a:ext cx="2011680" cy="2125654"/>
            </a:xfrm>
            <a:prstGeom prst="rect">
              <a:avLst/>
            </a:prstGeom>
          </p:spPr>
        </p:pic>
        <p:pic>
          <p:nvPicPr>
            <p:cNvPr id="8" name="Picture 7"/>
            <p:cNvPicPr>
              <a:picLocks noChangeAspect="1"/>
            </p:cNvPicPr>
            <p:nvPr/>
          </p:nvPicPr>
          <p:blipFill rotWithShape="1">
            <a:blip r:embed="rId15">
              <a:extLst>
                <a:ext uri="{28A0092B-C50C-407E-A947-70E740481C1C}">
                  <a14:useLocalDpi xmlns:a14="http://schemas.microsoft.com/office/drawing/2010/main" val="0"/>
                </a:ext>
              </a:extLst>
            </a:blip>
            <a:srcRect l="27821" r="30951"/>
            <a:stretch/>
          </p:blipFill>
          <p:spPr>
            <a:xfrm>
              <a:off x="6218937" y="18773555"/>
              <a:ext cx="2011680" cy="1884321"/>
            </a:xfrm>
            <a:prstGeom prst="rect">
              <a:avLst/>
            </a:prstGeom>
          </p:spPr>
        </p:pic>
      </p:grpSp>
    </p:spTree>
    <p:extLst>
      <p:ext uri="{BB962C8B-B14F-4D97-AF65-F5344CB8AC3E}">
        <p14:creationId xmlns:p14="http://schemas.microsoft.com/office/powerpoint/2010/main" val="4144432862"/>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15131</TotalTime>
  <Words>1364</Words>
  <Application>Microsoft Office PowerPoint</Application>
  <PresentationFormat>Custom</PresentationFormat>
  <Paragraphs>232</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1_Office Theme</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Eisha</dc:creator>
  <cp:lastModifiedBy>Eisha</cp:lastModifiedBy>
  <cp:revision>182</cp:revision>
  <cp:lastPrinted>2013-04-17T04:43:01Z</cp:lastPrinted>
  <dcterms:created xsi:type="dcterms:W3CDTF">2013-03-08T05:25:04Z</dcterms:created>
  <dcterms:modified xsi:type="dcterms:W3CDTF">2013-04-21T18:52:30Z</dcterms:modified>
</cp:coreProperties>
</file>